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56"/>
  </p:notesMasterIdLst>
  <p:sldIdLst>
    <p:sldId id="725" r:id="rId2"/>
    <p:sldId id="556" r:id="rId3"/>
    <p:sldId id="759" r:id="rId4"/>
    <p:sldId id="760" r:id="rId5"/>
    <p:sldId id="761" r:id="rId6"/>
    <p:sldId id="667" r:id="rId7"/>
    <p:sldId id="663" r:id="rId8"/>
    <p:sldId id="752" r:id="rId9"/>
    <p:sldId id="624" r:id="rId10"/>
    <p:sldId id="698" r:id="rId11"/>
    <p:sldId id="753" r:id="rId12"/>
    <p:sldId id="697" r:id="rId13"/>
    <p:sldId id="676" r:id="rId14"/>
    <p:sldId id="743" r:id="rId15"/>
    <p:sldId id="758" r:id="rId16"/>
    <p:sldId id="764" r:id="rId17"/>
    <p:sldId id="765" r:id="rId18"/>
    <p:sldId id="766" r:id="rId19"/>
    <p:sldId id="767" r:id="rId20"/>
    <p:sldId id="768" r:id="rId21"/>
    <p:sldId id="769" r:id="rId22"/>
    <p:sldId id="675" r:id="rId23"/>
    <p:sldId id="694" r:id="rId24"/>
    <p:sldId id="685" r:id="rId25"/>
    <p:sldId id="686" r:id="rId26"/>
    <p:sldId id="687" r:id="rId27"/>
    <p:sldId id="688" r:id="rId28"/>
    <p:sldId id="728" r:id="rId29"/>
    <p:sldId id="762" r:id="rId30"/>
    <p:sldId id="770" r:id="rId31"/>
    <p:sldId id="763" r:id="rId32"/>
    <p:sldId id="751" r:id="rId33"/>
    <p:sldId id="744" r:id="rId34"/>
    <p:sldId id="745" r:id="rId35"/>
    <p:sldId id="746" r:id="rId36"/>
    <p:sldId id="747" r:id="rId37"/>
    <p:sldId id="749" r:id="rId38"/>
    <p:sldId id="748" r:id="rId39"/>
    <p:sldId id="750" r:id="rId40"/>
    <p:sldId id="711" r:id="rId41"/>
    <p:sldId id="734" r:id="rId42"/>
    <p:sldId id="735" r:id="rId43"/>
    <p:sldId id="712" r:id="rId44"/>
    <p:sldId id="713" r:id="rId45"/>
    <p:sldId id="714" r:id="rId46"/>
    <p:sldId id="700" r:id="rId47"/>
    <p:sldId id="701" r:id="rId48"/>
    <p:sldId id="736" r:id="rId49"/>
    <p:sldId id="729" r:id="rId50"/>
    <p:sldId id="730" r:id="rId51"/>
    <p:sldId id="731" r:id="rId52"/>
    <p:sldId id="732" r:id="rId53"/>
    <p:sldId id="733" r:id="rId54"/>
    <p:sldId id="384" r:id="rId55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  <a:srgbClr val="FFFF99"/>
    <a:srgbClr val="CC0099"/>
    <a:srgbClr val="FF33CC"/>
    <a:srgbClr val="FF3300"/>
    <a:srgbClr val="00404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9831" autoAdjust="0"/>
  </p:normalViewPr>
  <p:slideViewPr>
    <p:cSldViewPr>
      <p:cViewPr varScale="1">
        <p:scale>
          <a:sx n="111" d="100"/>
          <a:sy n="111" d="100"/>
        </p:scale>
        <p:origin x="114" y="132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0"/>
    </p:cViewPr>
  </p:sorterViewPr>
  <p:notesViewPr>
    <p:cSldViewPr>
      <p:cViewPr varScale="1">
        <p:scale>
          <a:sx n="53" d="100"/>
          <a:sy n="53" d="100"/>
        </p:scale>
        <p:origin x="-1890" y="-90"/>
      </p:cViewPr>
      <p:guideLst>
        <p:guide orient="horz" pos="3127"/>
        <p:guide pos="210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BA5D4183-21C8-4468-8C4D-DD1A376DF6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6194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Формы, предметы ГИА-9.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На получение аттестата об основном общем образовании влияют только результаты экзаменов по математике и русскому языку. Результаты ОГЭ по предметам по выбору могут быть использованы при организации отбора в профильные 10-е классы.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Итоговые отметки за 9 класс по русскому языку и </a:t>
            </a:r>
            <a:r>
              <a:rPr lang="ru-RU" b="1" u="sng" dirty="0" smtClean="0">
                <a:solidFill>
                  <a:srgbClr val="FF0000"/>
                </a:solidFill>
              </a:rPr>
              <a:t>математике</a:t>
            </a:r>
            <a:r>
              <a:rPr lang="ru-RU" dirty="0" smtClean="0"/>
              <a:t> определяются как среднее арифметическое годовых и экзаменационных отметок выпускника и выставляются в аттестат целыми числами в соответствии с правилами математического округления.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Итоговые отметки за 9 класс </a:t>
            </a:r>
            <a:r>
              <a:rPr lang="ru-RU" b="1" u="sng" dirty="0" smtClean="0"/>
              <a:t>по другим учебным предметам </a:t>
            </a:r>
            <a:r>
              <a:rPr lang="ru-RU" dirty="0" smtClean="0"/>
              <a:t>выставляются на основе годовой отметки выпускника за 9 класс.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Допускаются к ГИА обучающиеся, не имеющие академической задолженности и в полном объеме выполнившие учебный план или индивидуальный учебный план (имеющие годовые отметки по всем учебным предметам учебного плана за IX класс не ниже удовлетворительных).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Обучающиеся, освоившие образовательную программу основного общего образования в форме самообразования или семейного образования, либо обучавшиеся по не имеющей государственной аккредитации образовательной программе основного общего образования, вправе пройти экстерном ГИА в организации, осуществляющей образовательную деятельность по имеющей государственную аккредитацию образовательной программе основного общего образования, в формах, устанавливаемых настоящим Порядком . Указанные обучающиеся допускаются к ГИА при условии получения ими отметок не ниже удовлетворительных на промежуточной аттестации. ОБРАТИТЬ внимание: учет обучающихся на семейном образовании – за МОУО, важно не потерять тех, кто должен проходить ГИА.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Досрочно ГИА в 9 </a:t>
            </a:r>
            <a:r>
              <a:rPr lang="ru-RU" dirty="0" err="1" smtClean="0"/>
              <a:t>кл</a:t>
            </a:r>
            <a:r>
              <a:rPr lang="ru-RU" dirty="0" smtClean="0"/>
              <a:t>. проводится для всех категорий обучающихся 9 </a:t>
            </a:r>
            <a:r>
              <a:rPr lang="ru-RU" dirty="0" err="1" smtClean="0"/>
              <a:t>кл</a:t>
            </a:r>
            <a:r>
              <a:rPr lang="ru-RU" dirty="0" smtClean="0"/>
              <a:t>., не имеющих возможности по уважительным причинам, подтвержденным документально, пройти ГИА в установленные сроки (2 ППЭ, 6 чел.)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Не прошедшие ГИА могут быть оставлены на повторное обучение (пока только проект приказа). 273-ФЗ (ч.6 ст.66): по согласию родителей (законных представителей) несовершеннолетнего </a:t>
            </a:r>
            <a:r>
              <a:rPr lang="ru-RU" dirty="0" err="1" smtClean="0"/>
              <a:t>обуч-ся</a:t>
            </a:r>
            <a:r>
              <a:rPr lang="ru-RU" dirty="0" smtClean="0"/>
              <a:t>, КДН и МОУО, обучающийся, достигший 15 лет, может оставить ОУ до получения основного общего образования. КДН +</a:t>
            </a:r>
            <a:r>
              <a:rPr lang="ru-RU" dirty="0" err="1" smtClean="0"/>
              <a:t>родители+МОУО</a:t>
            </a:r>
            <a:r>
              <a:rPr lang="ru-RU" dirty="0" smtClean="0"/>
              <a:t> не позднее чем в месячный срок принимают меры по продолжению обучения в иной форме и с согласия </a:t>
            </a:r>
            <a:r>
              <a:rPr lang="ru-RU" dirty="0" err="1" smtClean="0"/>
              <a:t>обуч-ся</a:t>
            </a:r>
            <a:r>
              <a:rPr lang="ru-RU" dirty="0" smtClean="0"/>
              <a:t> по его трудоустройству.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 день экзамена участнику ОГЭ запрещается иметь при себе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информации. </a:t>
            </a: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E166B03-7946-4CD9-8F0A-0DA8E7442EBD}" type="slidenum">
              <a:rPr lang="ru-RU" altLang="ru-RU" sz="1200">
                <a:latin typeface="Times New Roman" panose="02020603050405020304" pitchFamily="18" charset="0"/>
              </a:rPr>
              <a:pPr eaLnBrk="1" hangingPunct="1"/>
              <a:t>13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696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3053D80-2863-4201-9AD7-1DF7324BCFC4}" type="slidenum">
              <a:rPr lang="ru-RU" altLang="ru-RU" sz="1200"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/>
              <a:t>35</a:t>
            </a:fld>
            <a:endParaRPr lang="ru-RU" altLang="ru-RU" sz="1200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4113" cy="3724275"/>
          </a:xfrm>
          <a:solidFill>
            <a:srgbClr val="FFFFFF"/>
          </a:solidFill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717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51504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D01A384-F1D7-4D48-92AA-8E7B9F4D6761}" type="slidenum">
              <a:rPr lang="ru-RU" altLang="ru-RU" sz="1200"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/>
              <a:t>37</a:t>
            </a:fld>
            <a:endParaRPr lang="ru-RU" altLang="ru-RU" sz="1200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4113" cy="3724275"/>
          </a:xfrm>
          <a:solidFill>
            <a:srgbClr val="FFFFFF"/>
          </a:solidFill>
          <a:ln/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717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30995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1FEFE74-4C1B-48CC-9A83-0271E7B07DB8}" type="slidenum">
              <a:rPr lang="ru-RU" altLang="ru-RU" sz="1200"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/>
              <a:t>39</a:t>
            </a:fld>
            <a:endParaRPr lang="ru-RU" altLang="ru-RU" sz="1200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4113" cy="3724275"/>
          </a:xfrm>
          <a:solidFill>
            <a:srgbClr val="FFFFFF"/>
          </a:solidFill>
          <a:ln/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717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24424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30E3D08-4ADB-4B41-994C-C8B6A90A59F4}" type="slidenum">
              <a:rPr lang="ru-RU" altLang="ru-RU" sz="1200">
                <a:latin typeface="Times New Roman" panose="02020603050405020304" pitchFamily="18" charset="0"/>
              </a:rPr>
              <a:pPr eaLnBrk="1" hangingPunct="1"/>
              <a:t>42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36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CAB3EE7-BEFD-449D-BA8F-D3639A142236}" type="slidenum">
              <a:rPr lang="ru-RU" altLang="ru-RU" sz="1200">
                <a:latin typeface="Times New Roman" panose="02020603050405020304" pitchFamily="18" charset="0"/>
              </a:rPr>
              <a:pPr eaLnBrk="1" hangingPunct="1"/>
              <a:t>43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16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784679F-6E43-4098-811C-F481700638A4}" type="slidenum">
              <a:rPr lang="ru-RU" altLang="ru-RU" sz="1200">
                <a:latin typeface="Times New Roman" panose="02020603050405020304" pitchFamily="18" charset="0"/>
              </a:rPr>
              <a:pPr eaLnBrk="1" hangingPunct="1"/>
              <a:t>46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53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53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EFE30-E9B6-4EBF-ACE4-669FF542ED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243189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B6F10-BAEA-4102-B5E9-7538F73C5F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871399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31EAD-9D9E-4A80-A7C3-47DE0E7744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719874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7C6AA-D721-4842-B39D-734E322885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325120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B677C-E8D3-439E-99F7-0F162E8FAB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880972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96842-3B96-419A-A96F-F030E66906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57875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CC82F-C712-4E54-9E14-6ECD4D6D81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706167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4F9E0-BD0A-4A36-97E4-4A42C82BE3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661978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A2B81-5598-40D7-8878-470516FCE7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100798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D4C5C-6ED5-4BD7-8251-FBEA00C047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267499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BD472-D0E1-4643-8D3C-AD7A6E665A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763209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7D7CB-6D19-4258-99AF-D128040A49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610420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0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3087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54277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278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279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280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281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28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28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28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28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28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28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28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28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29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29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29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29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29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29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29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29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29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088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5430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30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30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30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30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30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30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30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30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30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31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31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31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31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31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31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31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31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31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31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32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32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32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32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32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32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32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32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32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54329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330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83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54332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333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334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07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4337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338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3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2168AA-7A68-4023-81FB-F9F4B3AB38B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4" r:id="rId1"/>
    <p:sldLayoutId id="2147484935" r:id="rId2"/>
    <p:sldLayoutId id="2147484936" r:id="rId3"/>
    <p:sldLayoutId id="2147484937" r:id="rId4"/>
    <p:sldLayoutId id="2147484938" r:id="rId5"/>
    <p:sldLayoutId id="2147484939" r:id="rId6"/>
    <p:sldLayoutId id="2147484940" r:id="rId7"/>
    <p:sldLayoutId id="2147484941" r:id="rId8"/>
    <p:sldLayoutId id="2147484942" r:id="rId9"/>
    <p:sldLayoutId id="2147484943" r:id="rId10"/>
    <p:sldLayoutId id="2147484944" r:id="rId11"/>
    <p:sldLayoutId id="2147484945" r:id="rId1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anose="05000000000000000000" pitchFamily="2" charset="2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ctrTitle"/>
          </p:nvPr>
        </p:nvSpPr>
        <p:spPr>
          <a:xfrm>
            <a:off x="990600" y="1752600"/>
            <a:ext cx="7772400" cy="866775"/>
          </a:xfrm>
        </p:spPr>
        <p:txBody>
          <a:bodyPr/>
          <a:lstStyle/>
          <a:p>
            <a:r>
              <a:rPr lang="ru-RU" altLang="ru-RU" b="1" smtClean="0"/>
              <a:t>Родительское собрание</a:t>
            </a:r>
          </a:p>
        </p:txBody>
      </p:sp>
      <p:sp>
        <p:nvSpPr>
          <p:cNvPr id="1028" name="Подзаголовок 2" descr="Rectangle: Click to edit Master text styles&#10;Second level&#10;Third level&#10;Fourth level&#10;Fifth level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altLang="ru-RU" b="1" dirty="0" smtClean="0"/>
              <a:t>обучающихся 9-х классов</a:t>
            </a:r>
          </a:p>
          <a:p>
            <a:pPr algn="ctr"/>
            <a:r>
              <a:rPr lang="ru-RU" altLang="ru-RU" b="1" dirty="0" smtClean="0"/>
              <a:t>МАОУ СОШ №4 </a:t>
            </a:r>
          </a:p>
          <a:p>
            <a:pPr algn="ctr"/>
            <a:r>
              <a:rPr lang="ru-RU" altLang="ru-RU" b="1" dirty="0" smtClean="0"/>
              <a:t>им. И.С. Черных г. Томска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797425" y="5343525"/>
          <a:ext cx="4038600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orelDRAW" r:id="rId3" imgW="6987960" imgH="2618640" progId="">
                  <p:embed/>
                </p:oleObj>
              </mc:Choice>
              <mc:Fallback>
                <p:oleObj name="CorelDRAW" r:id="rId3" imgW="6987960" imgH="261864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425" y="5343525"/>
                        <a:ext cx="4038600" cy="151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56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529013" y="-350838"/>
            <a:ext cx="16022638" cy="7380288"/>
          </a:xfr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68861" y="-1206515"/>
            <a:ext cx="15436715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73705" y="-936486"/>
            <a:ext cx="13141460" cy="82359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1420"/>
            <a:ext cx="9252520" cy="747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36485"/>
            <a:ext cx="9252520" cy="808000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96863" y="98425"/>
            <a:ext cx="8505825" cy="1081088"/>
          </a:xfrm>
        </p:spPr>
        <p:txBody>
          <a:bodyPr/>
          <a:lstStyle/>
          <a:p>
            <a:pPr algn="ctr"/>
            <a:r>
              <a:rPr lang="ru-RU" altLang="ru-RU" b="1" smtClean="0"/>
              <a:t/>
            </a:r>
            <a:br>
              <a:rPr lang="ru-RU" altLang="ru-RU" b="1" smtClean="0"/>
            </a:br>
            <a:r>
              <a:rPr lang="ru-RU" altLang="ru-RU" sz="3200" b="1" smtClean="0"/>
              <a:t>Основной государственный экзамен - 2018</a:t>
            </a:r>
            <a:endParaRPr lang="ru-RU" altLang="ru-RU" sz="3200" smtClean="0"/>
          </a:p>
        </p:txBody>
      </p:sp>
      <p:sp>
        <p:nvSpPr>
          <p:cNvPr id="26627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250825" y="1179513"/>
            <a:ext cx="8686800" cy="484028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2000" smtClean="0"/>
              <a:t>	В данном разделе представлены документы, определяющие содержание контрольных измерительных материалов </a:t>
            </a:r>
            <a:r>
              <a:rPr lang="ru-RU" altLang="ru-RU" sz="2000" b="1" smtClean="0"/>
              <a:t>основного государственного экзамена 2018 года</a:t>
            </a:r>
            <a:r>
              <a:rPr lang="ru-RU" altLang="ru-RU" sz="2000" smtClean="0"/>
              <a:t>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000" smtClean="0"/>
              <a:t>кодификаторы элементов содержания и требований к уровню подготовки обучающихся, освоивших основные общеобразовательные программы основного общего образования;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000" smtClean="0"/>
              <a:t>спецификации контрольных измерительных материалов для проведения основного государственного экзамена по общеобразовательным предметам обучающихся, освоивших основные общеобразовательные программы основного общего образования;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000" smtClean="0"/>
              <a:t>демонстрационные варианты контрольных измерительных материалов для проведения основного государственного экзамена по общеобразовательным предметам обучающихся, освоивших основные общеобразовательные программы основного общего образования.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b="1" smtClean="0"/>
              <a:t/>
            </a:r>
            <a:br>
              <a:rPr lang="ru-RU" altLang="ru-RU" sz="2000" b="1" smtClean="0"/>
            </a:br>
            <a:endParaRPr lang="ru-RU" altLang="ru-RU" sz="2000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9388" y="-261938"/>
            <a:ext cx="14536738" cy="1054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63815" y="-846475"/>
            <a:ext cx="14671629" cy="1060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93685" y="-846475"/>
            <a:ext cx="12466385" cy="83709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425"/>
            <a:ext cx="8362950" cy="495300"/>
          </a:xfrm>
        </p:spPr>
        <p:txBody>
          <a:bodyPr>
            <a:noAutofit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ru-RU" sz="3200" b="1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положения ГИА-9 </a:t>
            </a:r>
            <a:endParaRPr lang="ru-RU" sz="3200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493963" y="-396875"/>
            <a:ext cx="14311313" cy="7561263"/>
          </a:xfr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98730" y="-486435"/>
            <a:ext cx="13051450" cy="756083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03700" y="-531813"/>
            <a:ext cx="16921163" cy="7651751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03875" y="-666455"/>
            <a:ext cx="15706745" cy="774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68760" y="-891481"/>
            <a:ext cx="13816535" cy="80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22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448780" y="-1026495"/>
            <a:ext cx="13681520" cy="81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11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78750" y="-981491"/>
            <a:ext cx="13411491" cy="814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43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58670" y="-891480"/>
            <a:ext cx="12511390" cy="801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33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79513"/>
          </a:xfr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921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Повестка собрания</a:t>
            </a:r>
            <a:b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родителей 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IX</a:t>
            </a:r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классов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250825" y="1493838"/>
            <a:ext cx="8777288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ru-RU" b="1">
                <a:solidFill>
                  <a:schemeClr val="tx2"/>
                </a:solidFill>
              </a:rPr>
              <a:t>1</a:t>
            </a:r>
            <a:r>
              <a:rPr lang="ru-RU" altLang="ru-RU" b="1">
                <a:solidFill>
                  <a:schemeClr val="tx2"/>
                </a:solidFill>
              </a:rPr>
              <a:t>.</a:t>
            </a:r>
            <a:r>
              <a:rPr lang="ru-RU" altLang="ru-RU" b="1"/>
              <a:t> Информация о школе, сотрудниках, органах УО.</a:t>
            </a:r>
            <a:endParaRPr lang="en-US" altLang="ru-RU" b="1">
              <a:solidFill>
                <a:schemeClr val="tx2"/>
              </a:solidFill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ru-RU" b="1">
                <a:solidFill>
                  <a:schemeClr val="tx2"/>
                </a:solidFill>
              </a:rPr>
              <a:t>2</a:t>
            </a:r>
            <a:r>
              <a:rPr lang="ru-RU" altLang="ru-RU" b="1">
                <a:solidFill>
                  <a:schemeClr val="tx2"/>
                </a:solidFill>
              </a:rPr>
              <a:t>. </a:t>
            </a:r>
            <a:r>
              <a:rPr lang="ru-RU" altLang="ru-RU" b="1"/>
              <a:t>Годовой график учебы. </a:t>
            </a:r>
            <a:endParaRPr lang="en-US" altLang="ru-RU" b="1"/>
          </a:p>
          <a:p>
            <a:pPr eaLnBrk="1" hangingPunct="1">
              <a:lnSpc>
                <a:spcPct val="140000"/>
              </a:lnSpc>
            </a:pPr>
            <a:r>
              <a:rPr lang="en-US" altLang="ru-RU" b="1">
                <a:solidFill>
                  <a:schemeClr val="tx2"/>
                </a:solidFill>
              </a:rPr>
              <a:t>3</a:t>
            </a:r>
            <a:r>
              <a:rPr lang="ru-RU" altLang="ru-RU" b="1">
                <a:solidFill>
                  <a:schemeClr val="tx2"/>
                </a:solidFill>
              </a:rPr>
              <a:t>. </a:t>
            </a:r>
            <a:r>
              <a:rPr lang="ru-RU" altLang="ru-RU" b="1"/>
              <a:t>Что нового? </a:t>
            </a:r>
            <a:endParaRPr lang="en-US" altLang="ru-RU" b="1"/>
          </a:p>
          <a:p>
            <a:pPr eaLnBrk="1" hangingPunct="1">
              <a:lnSpc>
                <a:spcPct val="140000"/>
              </a:lnSpc>
            </a:pPr>
            <a:r>
              <a:rPr lang="en-US" altLang="ru-RU" b="1">
                <a:solidFill>
                  <a:schemeClr val="tx2"/>
                </a:solidFill>
              </a:rPr>
              <a:t>4</a:t>
            </a:r>
            <a:r>
              <a:rPr lang="ru-RU" altLang="ru-RU" b="1">
                <a:solidFill>
                  <a:schemeClr val="tx2"/>
                </a:solidFill>
              </a:rPr>
              <a:t>.</a:t>
            </a:r>
            <a:r>
              <a:rPr lang="ru-RU" altLang="ru-RU" b="1"/>
              <a:t> ГИА наступает!</a:t>
            </a:r>
            <a:endParaRPr lang="ru-RU" altLang="ru-RU"/>
          </a:p>
          <a:p>
            <a:pPr eaLnBrk="1" hangingPunct="1">
              <a:lnSpc>
                <a:spcPct val="140000"/>
              </a:lnSpc>
            </a:pPr>
            <a:r>
              <a:rPr lang="en-US" altLang="ru-RU" b="1">
                <a:solidFill>
                  <a:schemeClr val="tx2"/>
                </a:solidFill>
              </a:rPr>
              <a:t>5</a:t>
            </a:r>
            <a:r>
              <a:rPr lang="ru-RU" altLang="ru-RU" b="1"/>
              <a:t>.</a:t>
            </a:r>
            <a:r>
              <a:rPr lang="ru-RU" altLang="ru-RU" b="1">
                <a:solidFill>
                  <a:schemeClr val="tx2"/>
                </a:solidFill>
              </a:rPr>
              <a:t> </a:t>
            </a:r>
            <a:r>
              <a:rPr lang="ru-RU" altLang="ru-RU" b="1"/>
              <a:t>Куда пойти учиться?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ru-RU" b="1">
                <a:solidFill>
                  <a:schemeClr val="tx2"/>
                </a:solidFill>
              </a:rPr>
              <a:t>6</a:t>
            </a:r>
            <a:r>
              <a:rPr lang="ru-RU" altLang="ru-RU" b="1">
                <a:solidFill>
                  <a:schemeClr val="tx2"/>
                </a:solidFill>
              </a:rPr>
              <a:t>. </a:t>
            </a:r>
            <a:r>
              <a:rPr lang="ru-RU" altLang="ru-RU" b="1"/>
              <a:t>Разное; выступление специалистов</a:t>
            </a:r>
            <a:endParaRPr lang="en-US" altLang="ru-RU" b="1"/>
          </a:p>
          <a:p>
            <a:pPr eaLnBrk="1" hangingPunct="1">
              <a:lnSpc>
                <a:spcPct val="140000"/>
              </a:lnSpc>
            </a:pPr>
            <a:r>
              <a:rPr lang="en-US" altLang="ru-RU" b="1">
                <a:solidFill>
                  <a:schemeClr val="tx2"/>
                </a:solidFill>
              </a:rPr>
              <a:t>7</a:t>
            </a:r>
            <a:r>
              <a:rPr lang="ru-RU" altLang="ru-RU" b="1">
                <a:solidFill>
                  <a:schemeClr val="tx2"/>
                </a:solidFill>
              </a:rPr>
              <a:t>. </a:t>
            </a:r>
            <a:r>
              <a:rPr lang="ru-RU" altLang="ru-RU" b="1"/>
              <a:t>Собрания по классам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4797425" y="5343525"/>
          <a:ext cx="4038600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orelDRAW" r:id="rId3" imgW="6987960" imgH="2618640" progId="">
                  <p:embed/>
                </p:oleObj>
              </mc:Choice>
              <mc:Fallback>
                <p:oleObj name="CorelDRAW" r:id="rId3" imgW="6987960" imgH="261864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425" y="5343525"/>
                        <a:ext cx="4038600" cy="151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83695" y="-1251520"/>
            <a:ext cx="12196355" cy="846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2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628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525" y="0"/>
            <a:ext cx="8505825" cy="719137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получить аттестат нужно: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61509" y="728700"/>
            <a:ext cx="8865985" cy="5489575"/>
          </a:xfrm>
        </p:spPr>
        <p:txBody>
          <a:bodyPr/>
          <a:lstStyle/>
          <a:p>
            <a:pPr algn="just">
              <a:spcBef>
                <a:spcPct val="0"/>
              </a:spcBef>
              <a:buNone/>
            </a:pPr>
            <a:r>
              <a:rPr lang="ru-RU" altLang="ru-RU" sz="2200" dirty="0" smtClean="0"/>
              <a:t>    Получить положительные отметки за ОГЭ по </a:t>
            </a:r>
            <a:r>
              <a:rPr lang="ru-RU" altLang="ru-RU" sz="2200" b="1" u="sng" dirty="0" smtClean="0"/>
              <a:t>всем</a:t>
            </a:r>
            <a:r>
              <a:rPr lang="ru-RU" altLang="ru-RU" sz="2200" dirty="0" smtClean="0"/>
              <a:t> </a:t>
            </a:r>
            <a:r>
              <a:rPr lang="ru-RU" altLang="ru-RU" sz="2200" b="1" u="sng" dirty="0" smtClean="0"/>
              <a:t>4</a:t>
            </a:r>
            <a:r>
              <a:rPr lang="ru-RU" altLang="ru-RU" sz="2200" dirty="0" smtClean="0"/>
              <a:t> </a:t>
            </a:r>
            <a:r>
              <a:rPr lang="ru-RU" altLang="ru-RU" sz="2200" b="1" u="sng" dirty="0" smtClean="0"/>
              <a:t>предметам</a:t>
            </a:r>
            <a:r>
              <a:rPr lang="ru-RU" altLang="ru-RU" sz="2200" dirty="0" smtClean="0"/>
              <a:t>. Результаты ОГЭ по предметам по выбору будут использованы при организации </a:t>
            </a:r>
            <a:r>
              <a:rPr lang="ru-RU" altLang="ru-RU" sz="2200" b="1" dirty="0" smtClean="0"/>
              <a:t>отбора в профильные 10-е классы</a:t>
            </a:r>
            <a:r>
              <a:rPr lang="ru-RU" altLang="ru-RU" sz="2200" dirty="0" smtClean="0"/>
              <a:t>.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200" b="1" dirty="0" smtClean="0"/>
              <a:t>ВАЖНО ЗНАТЬ!</a:t>
            </a:r>
          </a:p>
          <a:p>
            <a:pPr algn="just">
              <a:spcBef>
                <a:spcPct val="0"/>
              </a:spcBef>
            </a:pPr>
            <a:r>
              <a:rPr lang="ru-RU" altLang="ru-RU" sz="2200" dirty="0" smtClean="0"/>
              <a:t>Итоговые отметки за 9 класс по </a:t>
            </a:r>
            <a:r>
              <a:rPr lang="ru-RU" altLang="ru-RU" sz="2200" b="1" u="sng" dirty="0" smtClean="0">
                <a:solidFill>
                  <a:srgbClr val="FF0000"/>
                </a:solidFill>
              </a:rPr>
              <a:t>русскому языку </a:t>
            </a:r>
            <a:r>
              <a:rPr lang="ru-RU" altLang="ru-RU" sz="2200" dirty="0" smtClean="0"/>
              <a:t>и </a:t>
            </a:r>
            <a:r>
              <a:rPr lang="ru-RU" altLang="ru-RU" sz="2200" b="1" u="sng" dirty="0" smtClean="0"/>
              <a:t> предметам по выбору </a:t>
            </a:r>
            <a:r>
              <a:rPr lang="ru-RU" altLang="ru-RU" sz="2200" dirty="0" smtClean="0"/>
              <a:t>определяются как среднее арифметическое </a:t>
            </a:r>
            <a:r>
              <a:rPr lang="ru-RU" altLang="ru-RU" sz="2200" b="1" dirty="0" smtClean="0"/>
              <a:t>годовых и экзаменационных</a:t>
            </a:r>
            <a:r>
              <a:rPr lang="ru-RU" altLang="ru-RU" sz="2200" dirty="0" smtClean="0"/>
              <a:t> отметок выпускника и выставляются в аттестат целыми числами в соответствии с правилами математического округления (5+4=9:2=4,5, т.е. 5 в аттестат).</a:t>
            </a:r>
          </a:p>
          <a:p>
            <a:pPr algn="just">
              <a:spcBef>
                <a:spcPct val="0"/>
              </a:spcBef>
            </a:pPr>
            <a:r>
              <a:rPr lang="ru-RU" altLang="ru-RU" sz="2200" b="1" dirty="0" smtClean="0">
                <a:solidFill>
                  <a:srgbClr val="FF0000"/>
                </a:solidFill>
              </a:rPr>
              <a:t>Математика: </a:t>
            </a:r>
            <a:r>
              <a:rPr lang="ru-RU" altLang="ru-RU" sz="2200" dirty="0" smtClean="0"/>
              <a:t>среднее арифметическое </a:t>
            </a:r>
            <a:r>
              <a:rPr lang="ru-RU" altLang="ru-RU" sz="2200" b="1" dirty="0" smtClean="0"/>
              <a:t>годовых по алгебре, геометрии и экзаменационных</a:t>
            </a:r>
            <a:r>
              <a:rPr lang="ru-RU" altLang="ru-RU" sz="2200" dirty="0" smtClean="0"/>
              <a:t> отметок выпускника и выставляются в аттестат целыми числами в соответствии с правилами математического округления (4+4+5=13:3=4,33, т.е 4 в аттестат)</a:t>
            </a:r>
          </a:p>
          <a:p>
            <a:pPr algn="just">
              <a:spcBef>
                <a:spcPct val="0"/>
              </a:spcBef>
            </a:pPr>
            <a:r>
              <a:rPr lang="ru-RU" altLang="ru-RU" sz="2200" b="1" u="sng" dirty="0" smtClean="0"/>
              <a:t>по другим учебным предметам </a:t>
            </a:r>
            <a:r>
              <a:rPr lang="ru-RU" altLang="ru-RU" sz="2200" dirty="0" smtClean="0"/>
              <a:t>выставляются на основе годовой отметки выпускника за 9 класс (некоторые – за 7-8)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84225"/>
          </a:xfrm>
        </p:spPr>
        <p:txBody>
          <a:bodyPr/>
          <a:lstStyle/>
          <a:p>
            <a:pPr algn="ctr"/>
            <a:r>
              <a:rPr lang="ru-RU" altLang="ru-RU" b="1" smtClean="0"/>
              <a:t>ВАЖНО!!!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50825" y="1538288"/>
            <a:ext cx="8893175" cy="4481512"/>
          </a:xfrm>
        </p:spPr>
        <p:txBody>
          <a:bodyPr/>
          <a:lstStyle/>
          <a:p>
            <a:r>
              <a:rPr lang="ru-RU" altLang="ru-RU" smtClean="0"/>
              <a:t>ОБОЗНАЧИТЬ </a:t>
            </a:r>
            <a:r>
              <a:rPr lang="ru-RU" altLang="ru-RU" b="1" smtClean="0"/>
              <a:t>ДЛЯ СЕБЯ </a:t>
            </a:r>
            <a:r>
              <a:rPr lang="ru-RU" altLang="ru-RU" smtClean="0"/>
              <a:t>ОБРАЗОВАТЕЛЬНЫЕ ПРИОРЕТЕТЫ, в т.ч.  </a:t>
            </a:r>
            <a:r>
              <a:rPr lang="ru-RU" altLang="ru-RU" b="1" smtClean="0"/>
              <a:t>успешно сдать экзамены обязательные  и 2 по выбору (в соответствии с профилем обучения)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mtClean="0"/>
              <a:t> </a:t>
            </a:r>
          </a:p>
          <a:p>
            <a:r>
              <a:rPr lang="ru-RU" altLang="ru-RU" smtClean="0"/>
              <a:t>ОПРЕДЕЛИТЬ </a:t>
            </a:r>
            <a:r>
              <a:rPr lang="ru-RU" altLang="ru-RU" b="1" smtClean="0"/>
              <a:t>СОБСТВЕННЫЕ ИНТЕРЕСЫ</a:t>
            </a:r>
            <a:r>
              <a:rPr lang="ru-RU" altLang="ru-RU" smtClean="0"/>
              <a:t> С УЧЕТОМ </a:t>
            </a:r>
            <a:r>
              <a:rPr lang="ru-RU" altLang="ru-RU" b="1" smtClean="0"/>
              <a:t>СВОИХ СПОСОБНОСТЕЙ И ВОЗМОЖНОСТЕЙ</a:t>
            </a:r>
          </a:p>
          <a:p>
            <a:endParaRPr lang="ru-RU" alt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74713"/>
          </a:xfrm>
        </p:spPr>
        <p:txBody>
          <a:bodyPr/>
          <a:lstStyle/>
          <a:p>
            <a:pPr algn="ctr" eaLnBrk="1" hangingPunct="1"/>
            <a:r>
              <a:rPr lang="ru-RU" altLang="ru-RU" b="1" smtClean="0"/>
              <a:t>Портфолио 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41313" y="1358900"/>
            <a:ext cx="8461375" cy="5040313"/>
          </a:xfrm>
        </p:spPr>
        <p:txBody>
          <a:bodyPr/>
          <a:lstStyle/>
          <a:p>
            <a:pPr marL="990600" lvl="1" indent="-533400" eaLnBrk="1" hangingPunct="1"/>
            <a:r>
              <a:rPr lang="ru-RU" altLang="ru-RU" sz="2400" smtClean="0"/>
              <a:t>комплект документов, представляющий совокупность сертифицированных и несертифицированных индивидуальных достижений обучающихся в разнообразных видах деятельности  (</a:t>
            </a:r>
            <a:r>
              <a:rPr lang="ru-RU" altLang="ru-RU" sz="2400" b="1" smtClean="0"/>
              <a:t>учебной</a:t>
            </a:r>
            <a:r>
              <a:rPr lang="ru-RU" altLang="ru-RU" sz="2400" smtClean="0"/>
              <a:t>, творческой, социальной, коммуникативной и др.)</a:t>
            </a:r>
          </a:p>
          <a:p>
            <a:pPr marL="990600" lvl="1" indent="-533400" eaLnBrk="1" hangingPunct="1">
              <a:buFont typeface="Wingdings" panose="05000000000000000000" pitchFamily="2" charset="2"/>
              <a:buNone/>
            </a:pPr>
            <a:endParaRPr lang="ru-RU" altLang="ru-RU" sz="2400" smtClean="0"/>
          </a:p>
          <a:p>
            <a:pPr marL="990600" lvl="1" indent="-533400" eaLnBrk="1" hangingPunct="1"/>
            <a:r>
              <a:rPr lang="ru-RU" altLang="ru-RU" sz="2400" smtClean="0"/>
              <a:t>Портфолио оформляется по желанию выпускников основной школы  и наряду с результатами государственной (итоговой) аттестации определяет их </a:t>
            </a:r>
            <a:r>
              <a:rPr lang="ru-RU" altLang="ru-RU" sz="2400" b="1" smtClean="0"/>
              <a:t>образовательный рейтинг</a:t>
            </a:r>
            <a:r>
              <a:rPr lang="ru-RU" altLang="ru-RU" sz="2400" smtClean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11188" y="1538288"/>
            <a:ext cx="8191500" cy="4481512"/>
          </a:xfrm>
        </p:spPr>
        <p:txBody>
          <a:bodyPr/>
          <a:lstStyle/>
          <a:p>
            <a:pPr marL="990600" lvl="1" indent="-533400"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smtClean="0"/>
              <a:t>	выпускников основной школы является </a:t>
            </a:r>
            <a:r>
              <a:rPr lang="ru-RU" altLang="ru-RU" sz="2400" b="1" smtClean="0"/>
              <a:t>основанием</a:t>
            </a:r>
            <a:r>
              <a:rPr lang="ru-RU" altLang="ru-RU" sz="2400" smtClean="0"/>
              <a:t> для зачисления в 10-е </a:t>
            </a:r>
            <a:r>
              <a:rPr lang="ru-RU" altLang="ru-RU" sz="2400" b="1" smtClean="0"/>
              <a:t>профильные</a:t>
            </a:r>
            <a:r>
              <a:rPr lang="ru-RU" altLang="ru-RU" sz="2400" smtClean="0"/>
              <a:t> классы / поступления в профильные образовательные организации. 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400" smtClean="0"/>
          </a:p>
          <a:p>
            <a:pPr marL="990600" lvl="1" indent="-533400" eaLnBrk="1" hangingPunct="1">
              <a:lnSpc>
                <a:spcPct val="80000"/>
              </a:lnSpc>
            </a:pPr>
            <a:r>
              <a:rPr lang="ru-RU" altLang="ru-RU" sz="2400" b="1" smtClean="0"/>
              <a:t>Портфолио собирается</a:t>
            </a:r>
            <a:r>
              <a:rPr lang="ru-RU" altLang="ru-RU" sz="2400" smtClean="0"/>
              <a:t> 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smtClean="0"/>
              <a:t>	обучающимися и их родителями (законными представителями).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ru-RU" altLang="ru-RU" sz="2400" smtClean="0"/>
              <a:t> </a:t>
            </a:r>
            <a:r>
              <a:rPr lang="ru-RU" altLang="ru-RU" sz="2400" b="1" smtClean="0"/>
              <a:t>Хранение портфолио</a:t>
            </a:r>
            <a:r>
              <a:rPr lang="ru-RU" altLang="ru-RU" sz="2400" smtClean="0"/>
              <a:t> в течение учебного года обеспечивается обучающимися и их родителями (законными представителями).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ru-RU" altLang="ru-RU" sz="2400" b="1" smtClean="0"/>
              <a:t>Портфолио действительно</a:t>
            </a:r>
            <a:r>
              <a:rPr lang="ru-RU" altLang="ru-RU" sz="2400" smtClean="0"/>
              <a:t> в течение 1 года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9163"/>
          </a:xfrm>
        </p:spPr>
        <p:txBody>
          <a:bodyPr/>
          <a:lstStyle/>
          <a:p>
            <a:pPr algn="ctr" eaLnBrk="1" hangingPunct="1"/>
            <a:r>
              <a:rPr lang="ru-RU" altLang="ru-RU" sz="4000" b="1" smtClean="0"/>
              <a:t>Образовательный рейтинг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74713"/>
          </a:xfrm>
        </p:spPr>
        <p:txBody>
          <a:bodyPr/>
          <a:lstStyle/>
          <a:p>
            <a:pPr marL="838200" indent="-838200" algn="ctr" eaLnBrk="1" hangingPunct="1"/>
            <a:r>
              <a:rPr lang="ru-RU" altLang="ru-RU" b="1" smtClean="0"/>
              <a:t>Структура портфолио </a:t>
            </a:r>
          </a:p>
        </p:txBody>
      </p:sp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50825" y="1905000"/>
            <a:ext cx="8731250" cy="4114800"/>
          </a:xfrm>
        </p:spPr>
        <p:txBody>
          <a:bodyPr/>
          <a:lstStyle/>
          <a:p>
            <a:pPr marL="990600" lvl="1" indent="-533400" eaLnBrk="1" hangingPunct="1">
              <a:buFont typeface="Wingdings" panose="05000000000000000000" pitchFamily="2" charset="2"/>
              <a:buNone/>
            </a:pPr>
            <a:r>
              <a:rPr lang="ru-RU" altLang="ru-RU" smtClean="0"/>
              <a:t> Портфолио состоит из 3 разделов: </a:t>
            </a:r>
          </a:p>
          <a:p>
            <a:pPr marL="990600" lvl="1" indent="-533400" eaLnBrk="1" hangingPunct="1">
              <a:buFont typeface="Wingdings" panose="05000000000000000000" pitchFamily="2" charset="2"/>
              <a:buNone/>
            </a:pPr>
            <a:endParaRPr lang="ru-RU" altLang="ru-RU" smtClean="0"/>
          </a:p>
          <a:p>
            <a:pPr marL="990600" lvl="1" indent="-533400" eaLnBrk="1" hangingPunct="1">
              <a:buFont typeface="Wingdings" panose="05000000000000000000" pitchFamily="2" charset="2"/>
              <a:buNone/>
            </a:pPr>
            <a:r>
              <a:rPr lang="ru-RU" altLang="ru-RU" smtClean="0"/>
              <a:t>-  1 раздел – «Общая информация»;</a:t>
            </a:r>
          </a:p>
          <a:p>
            <a:pPr marL="990600" lvl="1" indent="-533400" eaLnBrk="1" hangingPunct="1">
              <a:buFont typeface="Wingdings" panose="05000000000000000000" pitchFamily="2" charset="2"/>
              <a:buNone/>
            </a:pPr>
            <a:r>
              <a:rPr lang="ru-RU" altLang="ru-RU" smtClean="0"/>
              <a:t>-  2 раздел – «Официальные       документы» (копии);</a:t>
            </a:r>
          </a:p>
          <a:p>
            <a:pPr marL="990600" lvl="1" indent="-533400" eaLnBrk="1" hangingPunct="1">
              <a:buFont typeface="Wingdings" panose="05000000000000000000" pitchFamily="2" charset="2"/>
              <a:buNone/>
            </a:pPr>
            <a:r>
              <a:rPr lang="ru-RU" altLang="ru-RU" smtClean="0"/>
              <a:t>-  3 раздел – «Отзывы и рекомендации»</a:t>
            </a:r>
          </a:p>
          <a:p>
            <a:pPr marL="990600" lvl="1" indent="-533400" eaLnBrk="1" hangingPunct="1">
              <a:buFontTx/>
              <a:buChar char="-"/>
            </a:pPr>
            <a:endParaRPr lang="ru-RU" altLang="ru-RU" smtClean="0"/>
          </a:p>
          <a:p>
            <a:pPr marL="990600" lvl="1" indent="-533400" eaLnBrk="1" hangingPunct="1">
              <a:buFontTx/>
              <a:buChar char="-"/>
            </a:pPr>
            <a:r>
              <a:rPr lang="ru-RU" altLang="ru-RU" b="1" smtClean="0"/>
              <a:t>оформляется по заявленному выпускником профилю</a:t>
            </a:r>
            <a:r>
              <a:rPr lang="ru-RU" altLang="ru-RU" smtClean="0"/>
              <a:t> (профилям)</a:t>
            </a:r>
          </a:p>
          <a:p>
            <a:pPr marL="990600" lvl="1" indent="-533400" eaLnBrk="1" hangingPunct="1">
              <a:buFontTx/>
              <a:buChar char="-"/>
            </a:pPr>
            <a:endParaRPr lang="ru-RU" alt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1584325"/>
            <a:ext cx="9144000" cy="4435475"/>
          </a:xfrm>
        </p:spPr>
        <p:txBody>
          <a:bodyPr/>
          <a:lstStyle/>
          <a:p>
            <a:pPr marL="990600" lvl="1" indent="-533400" eaLnBrk="1" hangingPunct="1"/>
            <a:r>
              <a:rPr lang="ru-RU" altLang="ru-RU" smtClean="0"/>
              <a:t>заполняется классным руководителем по материалам, представленным обучающимися с выставлением </a:t>
            </a:r>
            <a:r>
              <a:rPr lang="ru-RU" altLang="ru-RU" b="1" smtClean="0"/>
              <a:t>итогового балла образовательного рейтинга </a:t>
            </a:r>
            <a:r>
              <a:rPr lang="ru-RU" altLang="ru-RU" smtClean="0"/>
              <a:t>выпускника основной школы на бланке установленного образца</a:t>
            </a:r>
            <a:r>
              <a:rPr lang="ru-RU" altLang="ru-RU" sz="2400" smtClean="0"/>
              <a:t>.</a:t>
            </a:r>
          </a:p>
          <a:p>
            <a:pPr marL="990600" lvl="1" indent="-533400" eaLnBrk="1" hangingPunct="1">
              <a:buFont typeface="Wingdings" panose="05000000000000000000" pitchFamily="2" charset="2"/>
              <a:buNone/>
            </a:pPr>
            <a:endParaRPr lang="ru-RU" altLang="ru-RU" sz="2400" smtClean="0"/>
          </a:p>
          <a:p>
            <a:pPr marL="990600" lvl="1" indent="-533400" eaLnBrk="1" hangingPunct="1"/>
            <a:r>
              <a:rPr lang="ru-RU" altLang="ru-RU" smtClean="0"/>
              <a:t>подписывается заместителем директора по УВР, после этого – директором!!!</a:t>
            </a:r>
          </a:p>
          <a:p>
            <a:pPr marL="990600" lvl="1" indent="-533400" eaLnBrk="1" hangingPunct="1"/>
            <a:endParaRPr lang="ru-RU" altLang="ru-RU" smtClean="0"/>
          </a:p>
          <a:p>
            <a:pPr marL="990600" lvl="1" indent="-533400" eaLnBrk="1" hangingPunct="1"/>
            <a:r>
              <a:rPr lang="ru-RU" altLang="ru-RU" smtClean="0"/>
              <a:t>Обязательно для профиля!!!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88913"/>
            <a:ext cx="7772400" cy="1169987"/>
          </a:xfrm>
        </p:spPr>
        <p:txBody>
          <a:bodyPr/>
          <a:lstStyle/>
          <a:p>
            <a:pPr algn="ctr" eaLnBrk="1" hangingPunct="1"/>
            <a:r>
              <a:rPr lang="ru-RU" altLang="ru-RU" sz="4000" b="1" smtClean="0"/>
              <a:t>Сводная итоговая ведомость портфолио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611560" y="98630"/>
            <a:ext cx="7772400" cy="693738"/>
          </a:xfrm>
        </p:spPr>
        <p:txBody>
          <a:bodyPr/>
          <a:lstStyle/>
          <a:p>
            <a:pPr algn="ctr"/>
            <a:r>
              <a:rPr lang="ru-RU" altLang="ru-RU" sz="3600" b="1" dirty="0" smtClean="0"/>
              <a:t>Куда пойти учиться?</a:t>
            </a:r>
          </a:p>
        </p:txBody>
      </p:sp>
      <p:sp>
        <p:nvSpPr>
          <p:cNvPr id="35843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61510" y="882378"/>
            <a:ext cx="8910990" cy="472626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u="sng" dirty="0" smtClean="0"/>
              <a:t>МАОУ СОШ №4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400" dirty="0" smtClean="0"/>
              <a:t>Профильное обучение: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400" b="1" dirty="0" smtClean="0"/>
              <a:t>Естественно-научный профиль </a:t>
            </a:r>
            <a:r>
              <a:rPr lang="ru-RU" altLang="ru-RU" sz="2400" dirty="0" smtClean="0"/>
              <a:t>(</a:t>
            </a:r>
            <a:r>
              <a:rPr lang="ru-RU" altLang="ru-RU" sz="2400" dirty="0"/>
              <a:t>А): </a:t>
            </a:r>
            <a:r>
              <a:rPr lang="ru-RU" altLang="ru-RU" sz="2400" dirty="0" smtClean="0"/>
              <a:t>физика-5 ч, химия – 4 ч, биология – 4 ч, 1 ч – формируемая часть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400" b="1" dirty="0" smtClean="0"/>
              <a:t>Технологический профиль </a:t>
            </a:r>
            <a:r>
              <a:rPr lang="ru-RU" altLang="ru-RU" sz="2400" dirty="0" smtClean="0"/>
              <a:t>(</a:t>
            </a:r>
            <a:r>
              <a:rPr lang="ru-RU" altLang="ru-RU" sz="2400" dirty="0"/>
              <a:t>Б):</a:t>
            </a:r>
            <a:endParaRPr lang="ru-RU" altLang="ru-RU" sz="2400" dirty="0" smtClean="0"/>
          </a:p>
          <a:p>
            <a:pPr>
              <a:buFontTx/>
              <a:buChar char="-"/>
            </a:pPr>
            <a:r>
              <a:rPr lang="ru-RU" altLang="ru-RU" sz="2400" i="1" dirty="0" smtClean="0"/>
              <a:t>Инженерный</a:t>
            </a:r>
            <a:r>
              <a:rPr lang="ru-RU" altLang="ru-RU" sz="2400" dirty="0" smtClean="0"/>
              <a:t> (Физико-математический): Математика – 8 ч, физика – 6 ч, информатика – 2 ч, 2 </a:t>
            </a:r>
            <a:r>
              <a:rPr lang="ru-RU" altLang="ru-RU" sz="2400" dirty="0"/>
              <a:t>ч – формируемая </a:t>
            </a:r>
            <a:r>
              <a:rPr lang="ru-RU" altLang="ru-RU" sz="2400" dirty="0" smtClean="0"/>
              <a:t>часть</a:t>
            </a:r>
          </a:p>
          <a:p>
            <a:pPr marL="0" indent="0">
              <a:buNone/>
            </a:pPr>
            <a:r>
              <a:rPr lang="ru-RU" altLang="ru-RU" sz="2400" dirty="0" smtClean="0"/>
              <a:t>- </a:t>
            </a:r>
            <a:r>
              <a:rPr lang="ru-RU" altLang="ru-RU" sz="2400" i="1" dirty="0" smtClean="0"/>
              <a:t>Информационно-технологический</a:t>
            </a:r>
            <a:r>
              <a:rPr lang="ru-RU" altLang="ru-RU" sz="2400" dirty="0" smtClean="0"/>
              <a:t> : </a:t>
            </a:r>
            <a:r>
              <a:rPr lang="ru-RU" altLang="ru-RU" sz="2400" dirty="0"/>
              <a:t>Математика – 8 ч</a:t>
            </a:r>
            <a:r>
              <a:rPr lang="ru-RU" altLang="ru-RU" sz="2400" dirty="0" smtClean="0"/>
              <a:t>, </a:t>
            </a:r>
            <a:r>
              <a:rPr lang="ru-RU" altLang="ru-RU" sz="2400" dirty="0"/>
              <a:t>информатика – </a:t>
            </a:r>
            <a:r>
              <a:rPr lang="ru-RU" altLang="ru-RU" sz="2400" dirty="0" smtClean="0"/>
              <a:t>4 </a:t>
            </a:r>
            <a:r>
              <a:rPr lang="ru-RU" altLang="ru-RU" sz="2400" dirty="0"/>
              <a:t>ч, физика – </a:t>
            </a:r>
            <a:r>
              <a:rPr lang="ru-RU" altLang="ru-RU" sz="2400" dirty="0" smtClean="0"/>
              <a:t>3 ч; 1 </a:t>
            </a:r>
            <a:r>
              <a:rPr lang="ru-RU" altLang="ru-RU" sz="2400" dirty="0"/>
              <a:t>ч – формируемая часть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400" dirty="0" smtClean="0"/>
              <a:t> </a:t>
            </a:r>
            <a:r>
              <a:rPr lang="ru-RU" altLang="ru-RU" sz="2400" b="1" dirty="0" smtClean="0"/>
              <a:t>Гуманитарный профиль </a:t>
            </a:r>
            <a:r>
              <a:rPr lang="ru-RU" altLang="ru-RU" sz="2400" dirty="0" smtClean="0"/>
              <a:t>(В): иностранный язык – 5 ч, история – 4 ч, обществознание – </a:t>
            </a:r>
            <a:r>
              <a:rPr lang="ru-RU" altLang="ru-RU" sz="2400" dirty="0"/>
              <a:t>4 часа, </a:t>
            </a:r>
            <a:r>
              <a:rPr lang="ru-RU" altLang="ru-RU" sz="2400" dirty="0" smtClean="0"/>
              <a:t>4 </a:t>
            </a:r>
            <a:r>
              <a:rPr lang="ru-RU" altLang="ru-RU" sz="2400" dirty="0"/>
              <a:t>ч – формируемая часть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altLang="ru-RU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ru-RU" alt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 smtClean="0"/>
              <a:t>Универсальный профиль</a:t>
            </a:r>
          </a:p>
          <a:p>
            <a:pPr algn="ctr">
              <a:buFont typeface="Wingdings" panose="05000000000000000000" pitchFamily="2" charset="2"/>
              <a:buNone/>
            </a:pPr>
            <a:endParaRPr lang="ru-RU" altLang="ru-RU" dirty="0" smtClean="0"/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dirty="0" smtClean="0"/>
              <a:t>Другие ОО, в </a:t>
            </a:r>
            <a:r>
              <a:rPr lang="ru-RU" altLang="ru-RU" dirty="0" err="1" smtClean="0"/>
              <a:t>т.ч</a:t>
            </a:r>
            <a:r>
              <a:rPr lang="ru-RU" altLang="ru-RU" dirty="0" smtClean="0"/>
              <a:t>. системы профобразования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alt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43636"/>
            <a:ext cx="7772400" cy="630070"/>
          </a:xfrm>
        </p:spPr>
        <p:txBody>
          <a:bodyPr/>
          <a:lstStyle/>
          <a:p>
            <a:pPr algn="ctr"/>
            <a:r>
              <a:rPr lang="ru-RU" altLang="ru-RU" u="sng" dirty="0"/>
              <a:t>МАОУ </a:t>
            </a:r>
            <a:r>
              <a:rPr lang="ru-RU" altLang="ru-RU" u="sng" dirty="0" smtClean="0"/>
              <a:t>СОШ </a:t>
            </a:r>
            <a:r>
              <a:rPr lang="ru-RU" altLang="ru-RU" u="sng" dirty="0"/>
              <a:t>№</a:t>
            </a:r>
            <a:r>
              <a:rPr lang="ru-RU" altLang="ru-RU" u="sng" dirty="0" smtClean="0"/>
              <a:t>4</a:t>
            </a:r>
            <a:r>
              <a:rPr lang="ru-RU" altLang="ru-RU" dirty="0" smtClean="0"/>
              <a:t> </a:t>
            </a:r>
            <a:endParaRPr lang="ru-RU" alt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08720"/>
            <a:ext cx="8282880" cy="51110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/>
              <a:t>Социально-экономический (?): </a:t>
            </a:r>
            <a:r>
              <a:rPr lang="ru-RU" sz="2400" dirty="0" smtClean="0"/>
              <a:t>Математика – 8 ч, обществознание – 4 ч, география – 3 ч, 3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ч – формируемая </a:t>
            </a:r>
            <a:r>
              <a:rPr lang="ru-RU" altLang="ru-RU" sz="2400" dirty="0" smtClean="0"/>
              <a:t>часть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400" b="1" dirty="0" smtClean="0"/>
              <a:t>Универсальный профиль </a:t>
            </a:r>
            <a:r>
              <a:rPr lang="ru-RU" altLang="ru-RU" sz="2400" dirty="0" smtClean="0"/>
              <a:t>(Г): </a:t>
            </a:r>
            <a:r>
              <a:rPr lang="ru-RU" sz="2400" dirty="0"/>
              <a:t>обществознание – 4 ч, география – 3 </a:t>
            </a:r>
            <a:r>
              <a:rPr lang="ru-RU" sz="2400" dirty="0" smtClean="0"/>
              <a:t>ч; увеличено на 1 час изучение химии, биологии, ФК и ОБЖ, 1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ч – формируемая </a:t>
            </a:r>
            <a:r>
              <a:rPr lang="ru-RU" altLang="ru-RU" sz="2400" dirty="0" smtClean="0"/>
              <a:t>часть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altLang="ru-RU" sz="2400" dirty="0" smtClean="0"/>
          </a:p>
          <a:p>
            <a:pPr marL="0" indent="0">
              <a:buNone/>
            </a:pPr>
            <a:r>
              <a:rPr lang="ru-RU" altLang="ru-RU" sz="2400" dirty="0" smtClean="0"/>
              <a:t>*</a:t>
            </a:r>
            <a:r>
              <a:rPr lang="ru-RU" altLang="ru-RU" sz="2400" b="1" dirty="0" smtClean="0"/>
              <a:t>Математика – </a:t>
            </a:r>
            <a:r>
              <a:rPr lang="ru-RU" altLang="ru-RU" sz="2400" dirty="0" smtClean="0"/>
              <a:t>Алгебра и начала </a:t>
            </a:r>
            <a:r>
              <a:rPr lang="ru-RU" altLang="ru-RU" sz="2400" dirty="0" err="1" smtClean="0"/>
              <a:t>мат.анализа</a:t>
            </a:r>
            <a:r>
              <a:rPr lang="ru-RU" altLang="ru-RU" sz="2400" dirty="0" smtClean="0"/>
              <a:t> (2ч), Геометрия (2 ч), Вероятность и статистика (1 ч)</a:t>
            </a:r>
          </a:p>
          <a:p>
            <a:pPr marL="0" indent="0">
              <a:buNone/>
            </a:pPr>
            <a:r>
              <a:rPr lang="ru-RU" altLang="ru-RU" sz="2400" b="1" dirty="0" smtClean="0"/>
              <a:t>**Русский язык </a:t>
            </a:r>
            <a:r>
              <a:rPr lang="ru-RU" altLang="ru-RU" sz="2400" dirty="0" smtClean="0"/>
              <a:t>– 2 ч, </a:t>
            </a:r>
            <a:r>
              <a:rPr lang="ru-RU" altLang="ru-RU" sz="2400" b="1" dirty="0" smtClean="0"/>
              <a:t>Литература</a:t>
            </a:r>
            <a:r>
              <a:rPr lang="ru-RU" altLang="ru-RU" sz="2400" dirty="0" smtClean="0"/>
              <a:t> – </a:t>
            </a:r>
            <a:r>
              <a:rPr lang="ru-RU" altLang="ru-RU" sz="2400" smtClean="0"/>
              <a:t>3 ч</a:t>
            </a:r>
          </a:p>
          <a:p>
            <a:pPr marL="0" indent="0">
              <a:buNone/>
            </a:pPr>
            <a:endParaRPr lang="ru-RU" altLang="ru-RU" sz="2400" dirty="0"/>
          </a:p>
          <a:p>
            <a:pPr marL="0" indent="0">
              <a:buNone/>
            </a:pPr>
            <a:r>
              <a:rPr lang="ru-RU" altLang="ru-RU" sz="2400" dirty="0" smtClean="0"/>
              <a:t>За 2 года не менее 2170 ч и не более 2516 ч (не более 37 часов обязательной учебной нагрузки в соответствии с СанПиН)</a:t>
            </a:r>
            <a:endParaRPr lang="ru-RU" altLang="ru-RU" sz="2400" dirty="0"/>
          </a:p>
          <a:p>
            <a:pPr>
              <a:buFont typeface="Wingdings" panose="05000000000000000000" pitchFamily="2" charset="2"/>
              <a:buChar char="§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35116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07" y="53625"/>
            <a:ext cx="9154707" cy="796811"/>
          </a:xfr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921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3199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Администрация</a:t>
            </a:r>
            <a:r>
              <a:rPr lang="ru-RU" sz="3199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199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школы</a:t>
            </a:r>
          </a:p>
        </p:txBody>
      </p:sp>
      <p:graphicFrame>
        <p:nvGraphicFramePr>
          <p:cNvPr id="616670" name="Group 22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8244578"/>
              </p:ext>
            </p:extLst>
          </p:nvPr>
        </p:nvGraphicFramePr>
        <p:xfrm>
          <a:off x="2307" y="916481"/>
          <a:ext cx="9154707" cy="5625198"/>
        </p:xfrm>
        <a:graphic>
          <a:graphicData uri="http://schemas.openxmlformats.org/drawingml/2006/table">
            <a:tbl>
              <a:tblPr/>
              <a:tblGrid>
                <a:gridCol w="2440186"/>
                <a:gridCol w="3776821"/>
                <a:gridCol w="1531812"/>
                <a:gridCol w="1405888"/>
              </a:tblGrid>
              <a:tr h="491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должность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5" marR="91425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5" marR="91425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5" marR="91425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5" marR="91425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5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иректор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5" marR="91425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Зятнин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Владимир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Иванович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5" marR="91425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5" marR="91425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26-53-46 (приемная)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5" marR="91425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4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д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ир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9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классам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5" marR="91425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Шмакова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Светлана Николаевна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5" marR="91425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№310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5" marR="91425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26-44-68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5" marR="91425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7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Зам.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по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работе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5" marR="91425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Галкина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Наталия Владимировна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5" marR="91425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№211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5" marR="91425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26-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5" marR="91425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2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Социальный педагог</a:t>
                      </a:r>
                    </a:p>
                  </a:txBody>
                  <a:tcPr marL="91425" marR="91425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Агеева Ольга Николаевна</a:t>
                      </a:r>
                    </a:p>
                  </a:txBody>
                  <a:tcPr marL="91425" marR="91425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№211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5" marR="91425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26-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5" marR="91425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2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Зам.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по НМР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Зав. кафедрой ГЛЦ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5" marR="91425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Киреева Оксана Викторовна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Филиппова Елена Викторовна</a:t>
                      </a:r>
                    </a:p>
                  </a:txBody>
                  <a:tcPr marL="91425" marR="91425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№407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407, 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5" marR="91425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44-15-92</a:t>
                      </a:r>
                    </a:p>
                  </a:txBody>
                  <a:tcPr marL="91425" marR="91425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76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ой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ЕНЦ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5" marR="91425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Широкова Анна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Дорофеевна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5" marR="91425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№208,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5" marR="91425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44-14-07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5" marR="91425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2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афедр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ой ГЛЦ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5" marR="91425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Филиппова Елена Викторовна</a:t>
                      </a:r>
                    </a:p>
                  </a:txBody>
                  <a:tcPr marL="91425" marR="91425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№407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5" marR="91425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44-15-92</a:t>
                      </a:r>
                    </a:p>
                  </a:txBody>
                  <a:tcPr marL="91425" marR="91425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11333"/>
              </p:ext>
            </p:extLst>
          </p:nvPr>
        </p:nvGraphicFramePr>
        <p:xfrm>
          <a:off x="40958" y="5814265"/>
          <a:ext cx="9116056" cy="712212"/>
        </p:xfrm>
        <a:graphic>
          <a:graphicData uri="http://schemas.openxmlformats.org/drawingml/2006/table">
            <a:tbl>
              <a:tblPr/>
              <a:tblGrid>
                <a:gridCol w="2429884"/>
                <a:gridCol w="3760875"/>
                <a:gridCol w="1525345"/>
                <a:gridCol w="1399952"/>
              </a:tblGrid>
              <a:tr h="712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Советники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по воспитанию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5" marR="91425" marT="45716" marB="457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Гончаров Максим Сергеевич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Разумова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Алина Алексеевна</a:t>
                      </a:r>
                    </a:p>
                  </a:txBody>
                  <a:tcPr marL="91425" marR="91425" marT="45716" marB="457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№211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5" marR="91425" marT="45716" marB="457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26-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5" marR="91425" marT="45716" marB="457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421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28251" y="98629"/>
            <a:ext cx="8819223" cy="990111"/>
          </a:xfrm>
        </p:spPr>
        <p:txBody>
          <a:bodyPr/>
          <a:lstStyle/>
          <a:p>
            <a:pPr algn="ctr"/>
            <a:r>
              <a:rPr lang="ru-RU" altLang="ru-RU" sz="3200" b="1" dirty="0" smtClean="0"/>
              <a:t>На что ориентированы предлагаемые  профили?</a:t>
            </a:r>
          </a:p>
        </p:txBody>
      </p:sp>
      <p:sp>
        <p:nvSpPr>
          <p:cNvPr id="35843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28251" y="1088740"/>
            <a:ext cx="9072500" cy="492494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200" b="1" dirty="0" smtClean="0"/>
              <a:t>Естественно-научный</a:t>
            </a:r>
            <a:r>
              <a:rPr lang="ru-RU" altLang="ru-RU" sz="2200" dirty="0" smtClean="0"/>
              <a:t> – медицина, биотехнологии, химическое производство…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200" b="1" dirty="0" smtClean="0"/>
              <a:t>Технологический</a:t>
            </a:r>
            <a:r>
              <a:rPr lang="ru-RU" altLang="ru-RU" sz="2200" dirty="0" smtClean="0"/>
              <a:t> – производственная, информационная, инженерная сфера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200" b="1" dirty="0" smtClean="0"/>
              <a:t>Гуманитарный</a:t>
            </a:r>
            <a:r>
              <a:rPr lang="ru-RU" altLang="ru-RU" sz="2200" dirty="0" smtClean="0"/>
              <a:t> – педагогика, психология, общественные отношения и др.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200" b="1" dirty="0" smtClean="0"/>
              <a:t>Социально-экономический</a:t>
            </a:r>
            <a:r>
              <a:rPr lang="ru-RU" altLang="ru-RU" sz="2200" dirty="0" smtClean="0"/>
              <a:t> – социальная сфера, финансы, экономика, обработка информации…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200" b="1" dirty="0" smtClean="0"/>
              <a:t>Универсальный</a:t>
            </a:r>
            <a:r>
              <a:rPr lang="ru-RU" altLang="ru-RU" sz="2200" dirty="0" smtClean="0"/>
              <a:t> – для обучающихся, чей выбор «не вписывается» в предложенные рамки, ОО самостоятельно определяет 2 учебных предмета, изучаемых на углубленном уровне</a:t>
            </a:r>
          </a:p>
          <a:p>
            <a:pPr marL="0" indent="0" algn="just">
              <a:buNone/>
            </a:pPr>
            <a:endParaRPr lang="ru-RU" altLang="ru-RU" sz="2200" dirty="0" smtClean="0"/>
          </a:p>
          <a:p>
            <a:pPr marL="0" indent="0" algn="just">
              <a:buNone/>
            </a:pPr>
            <a:r>
              <a:rPr lang="ru-RU" altLang="ru-RU" sz="2200" b="1" dirty="0" smtClean="0"/>
              <a:t>	Можно получать образования </a:t>
            </a:r>
            <a:r>
              <a:rPr lang="ru-RU" altLang="ru-RU" sz="2200" dirty="0" smtClean="0"/>
              <a:t>в других образовательных организациях, в </a:t>
            </a:r>
            <a:r>
              <a:rPr lang="ru-RU" altLang="ru-RU" sz="2200" dirty="0" err="1" smtClean="0"/>
              <a:t>т.ч</a:t>
            </a:r>
            <a:r>
              <a:rPr lang="ru-RU" altLang="ru-RU" sz="2200" dirty="0" smtClean="0"/>
              <a:t>. системы среднего  профессионального образования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00670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885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76250" y="323850"/>
            <a:ext cx="837088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4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Забота о здоровье ребенка – </a:t>
            </a:r>
            <a:r>
              <a:rPr lang="ru-RU" sz="4400" b="1" u="sng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долг</a:t>
            </a:r>
            <a:r>
              <a:rPr lang="ru-RU" sz="4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родителей!</a:t>
            </a:r>
          </a:p>
        </p:txBody>
      </p:sp>
      <p:sp>
        <p:nvSpPr>
          <p:cNvPr id="5" name="Содержимое 2" descr="Rectangle: Click to edit Master text styles&#10;Second level&#10;Third level&#10;Fourth level&#10;Fifth level"/>
          <p:cNvSpPr txBox="1">
            <a:spLocks/>
          </p:cNvSpPr>
          <p:nvPr/>
        </p:nvSpPr>
        <p:spPr bwMode="auto">
          <a:xfrm>
            <a:off x="341313" y="1584325"/>
            <a:ext cx="837088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ru-RU" sz="3200" kern="0" dirty="0"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lang="ru-RU" sz="3200" kern="0" dirty="0">
                <a:latin typeface="+mn-lt"/>
              </a:rPr>
              <a:t>Увеличилось количество обращений в медкабинет учащихся с признаками простудных заболеваний.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lang="ru-RU" sz="3200" b="1" kern="0" dirty="0">
                <a:latin typeface="+mn-lt"/>
              </a:rPr>
              <a:t> Дети </a:t>
            </a:r>
            <a:r>
              <a:rPr lang="ru-RU" sz="3200" b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должны здоровыми </a:t>
            </a:r>
            <a:r>
              <a:rPr lang="ru-RU" sz="3200" b="1" kern="0" dirty="0">
                <a:latin typeface="+mn-lt"/>
              </a:rPr>
              <a:t>приходить в школу!!!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lang="ru-RU" sz="3200" kern="0" dirty="0">
                <a:latin typeface="+mn-lt"/>
              </a:rPr>
              <a:t>При </a:t>
            </a:r>
            <a:r>
              <a:rPr lang="ru-RU" sz="3200" b="1" kern="0" dirty="0">
                <a:latin typeface="+mn-lt"/>
              </a:rPr>
              <a:t>первых признаках заболевания</a:t>
            </a:r>
            <a:r>
              <a:rPr lang="ru-RU" sz="3200" kern="0" dirty="0">
                <a:latin typeface="+mn-lt"/>
              </a:rPr>
              <a:t>: температура, недомогание, боль в горле и др. – необходимо </a:t>
            </a:r>
            <a:r>
              <a:rPr lang="ru-RU" sz="3200" b="1" u="sng" kern="0" dirty="0">
                <a:latin typeface="+mn-lt"/>
              </a:rPr>
              <a:t>оставить</a:t>
            </a:r>
            <a:r>
              <a:rPr lang="ru-RU" sz="3200" b="1" kern="0" dirty="0">
                <a:latin typeface="+mn-lt"/>
              </a:rPr>
              <a:t> ребенка дома и </a:t>
            </a:r>
            <a:r>
              <a:rPr lang="ru-RU" sz="3200" b="1" u="sng" kern="0" dirty="0">
                <a:latin typeface="+mn-lt"/>
              </a:rPr>
              <a:t>вызвать</a:t>
            </a:r>
            <a:r>
              <a:rPr lang="ru-RU" sz="3200" b="1" kern="0" dirty="0">
                <a:latin typeface="+mn-lt"/>
              </a:rPr>
              <a:t> врача</a:t>
            </a:r>
            <a:r>
              <a:rPr lang="ru-RU" sz="3200" kern="0" dirty="0">
                <a:latin typeface="+mn-lt"/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57200" y="233363"/>
            <a:ext cx="8301038" cy="674687"/>
          </a:xfrm>
        </p:spPr>
        <p:txBody>
          <a:bodyPr/>
          <a:lstStyle/>
          <a:p>
            <a:r>
              <a:rPr lang="ru-RU" altLang="ru-RU" smtClean="0"/>
              <a:t>Правила  поведения в лесу в пожароопасный период </a:t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39939" name="Picture 4" descr="E:\Users\NOSOV.SCHOOL4\Desktop\Снимок пож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998538"/>
            <a:ext cx="3932238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01038" cy="1130300"/>
          </a:xfrm>
        </p:spPr>
        <p:txBody>
          <a:bodyPr/>
          <a:lstStyle/>
          <a:p>
            <a:pPr algn="ctr"/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z="2800" smtClean="0">
                <a:solidFill>
                  <a:schemeClr val="tx1"/>
                </a:solidFill>
              </a:rPr>
              <a:t>В пожароопасный сезон в лесу запрещается:</a:t>
            </a:r>
            <a:br>
              <a:rPr lang="ru-RU" altLang="ru-RU" sz="2800" smtClean="0">
                <a:solidFill>
                  <a:schemeClr val="tx1"/>
                </a:solidFill>
              </a:rPr>
            </a:br>
            <a:endParaRPr lang="ru-RU" altLang="ru-RU" sz="2800" smtClean="0">
              <a:solidFill>
                <a:schemeClr val="tx1"/>
              </a:solidFill>
            </a:endParaRPr>
          </a:p>
        </p:txBody>
      </p:sp>
      <p:sp>
        <p:nvSpPr>
          <p:cNvPr id="40963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701675" y="1493838"/>
            <a:ext cx="8120063" cy="5084762"/>
          </a:xfrm>
        </p:spPr>
        <p:txBody>
          <a:bodyPr/>
          <a:lstStyle/>
          <a:p>
            <a:r>
              <a:rPr lang="ru-RU" alt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открытым огнем;</a:t>
            </a:r>
          </a:p>
          <a:p>
            <a:r>
              <a:rPr lang="ru-RU" alt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заправлять горючим баки двигателей, использовать неисправные машины, курить или пользоваться открытым огнем вблизи машин, заправляемых горючим;</a:t>
            </a:r>
          </a:p>
          <a:p>
            <a:r>
              <a:rPr lang="ru-RU" alt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оставлять бутылки или осколки стекла, так как они способны сработать как зажигательные линзы;</a:t>
            </a:r>
          </a:p>
          <a:p>
            <a:r>
              <a:rPr lang="ru-RU" alt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выжигать траву под деревьями, на лесных полянах, прогалинах, а также стерню на полях, в лесу;</a:t>
            </a:r>
          </a:p>
          <a:p>
            <a:r>
              <a:rPr lang="ru-RU" alt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разводить костры в хвойных молодняках, на торфяниках, лесосеках, в местах с сухой травой, под кронами деревьев, а также на участках поврежденного леса.</a:t>
            </a:r>
          </a:p>
          <a:p>
            <a:endParaRPr lang="ru-RU" alt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0" y="142875"/>
            <a:ext cx="9144000" cy="674688"/>
          </a:xfrm>
          <a:prstGeom prst="rect">
            <a:avLst/>
          </a:prstGeom>
          <a:gradFill rotWithShape="0">
            <a:gsLst>
              <a:gs pos="0">
                <a:srgbClr val="DDC6A7"/>
              </a:gs>
              <a:gs pos="50000">
                <a:srgbClr val="FFFFFF"/>
              </a:gs>
              <a:gs pos="100000">
                <a:srgbClr val="DDC6A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457200" indent="-45720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ts val="500"/>
              </a:spcBef>
              <a:buClr>
                <a:srgbClr val="8A7A66"/>
              </a:buClr>
              <a:buSzPct val="110000"/>
            </a:pPr>
            <a:r>
              <a:rPr lang="ru-RU" altLang="ru-RU" sz="2800" b="1">
                <a:solidFill>
                  <a:srgbClr val="333300"/>
                </a:solidFill>
              </a:rPr>
              <a:t>Если вы оказались вблизи очага пожара в лесу </a:t>
            </a: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566738" y="1493838"/>
            <a:ext cx="8324850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8A7A66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altLang="ru-RU" sz="2800" i="1">
                <a:solidFill>
                  <a:srgbClr val="333300"/>
                </a:solidFill>
              </a:rPr>
              <a:t>Выходите на дорогу или просеку, широкую поляну, к берегу реки или водоема, в поле.</a:t>
            </a:r>
          </a:p>
          <a:p>
            <a:pPr eaLnBrk="1" hangingPunct="1">
              <a:spcBef>
                <a:spcPts val="500"/>
              </a:spcBef>
              <a:buClr>
                <a:srgbClr val="8A7A66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altLang="ru-RU" sz="2800" i="1">
                <a:solidFill>
                  <a:srgbClr val="333300"/>
                </a:solidFill>
              </a:rPr>
              <a:t>Выходите из опасной зоны быстро, перпендикулярно к направлению движения огня.</a:t>
            </a:r>
          </a:p>
          <a:p>
            <a:pPr eaLnBrk="1" hangingPunct="1">
              <a:spcBef>
                <a:spcPts val="500"/>
              </a:spcBef>
              <a:buClr>
                <a:srgbClr val="8A7A66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altLang="ru-RU" sz="2800" i="1">
                <a:solidFill>
                  <a:srgbClr val="333300"/>
                </a:solidFill>
              </a:rPr>
              <a:t>Дышите воздухом возле земли-там он менее задымлен, рот и нос  прикройте любой частью одежды.</a:t>
            </a:r>
          </a:p>
          <a:p>
            <a:pPr eaLnBrk="1" hangingPunct="1">
              <a:spcBef>
                <a:spcPts val="500"/>
              </a:spcBef>
              <a:buClr>
                <a:srgbClr val="8A7A66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altLang="ru-RU" sz="2800" i="1">
                <a:solidFill>
                  <a:srgbClr val="333300"/>
                </a:solidFill>
              </a:rPr>
              <a:t>После выхода из зоны пожара сообщите о месте, размерах и характере пожара в службу пожаротушения по телефону 01  с сот.010 </a:t>
            </a:r>
            <a:endParaRPr lang="ru-RU" altLang="ru-RU" sz="2800">
              <a:solidFill>
                <a:srgbClr val="333300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8A7A66"/>
              </a:buClr>
              <a:buSzPct val="110000"/>
              <a:buFont typeface="Arial" panose="020B0604020202020204" pitchFamily="34" charset="0"/>
              <a:buChar char="•"/>
            </a:pPr>
            <a:endParaRPr lang="ru-RU" altLang="ru-RU" sz="2000">
              <a:solidFill>
                <a:srgbClr val="333300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002060"/>
              </a:buClr>
              <a:buSzPct val="120000"/>
              <a:buFont typeface="Arial" panose="020B0604020202020204" pitchFamily="34" charset="0"/>
              <a:buNone/>
            </a:pPr>
            <a:endParaRPr lang="ru-RU" altLang="ru-RU" sz="2000">
              <a:solidFill>
                <a:srgbClr val="333300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002060"/>
              </a:buClr>
              <a:buSzPct val="120000"/>
              <a:buFont typeface="Arial" panose="020B0604020202020204" pitchFamily="34" charset="0"/>
              <a:buNone/>
            </a:pPr>
            <a:endParaRPr lang="ru-RU" altLang="ru-RU" sz="2000">
              <a:solidFill>
                <a:srgbClr val="333300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002060"/>
              </a:buClr>
              <a:buSzPct val="120000"/>
              <a:buFont typeface="Arial" panose="020B0604020202020204" pitchFamily="34" charset="0"/>
              <a:buNone/>
            </a:pPr>
            <a:endParaRPr lang="ru-RU" altLang="ru-RU" sz="2000">
              <a:solidFill>
                <a:srgbClr val="333300"/>
              </a:solidFill>
            </a:endParaRPr>
          </a:p>
          <a:p>
            <a:pPr eaLnBrk="1" hangingPunct="1">
              <a:spcBef>
                <a:spcPts val="500"/>
              </a:spcBef>
              <a:buSzPct val="110000"/>
            </a:pPr>
            <a:endParaRPr lang="ru-RU" altLang="ru-RU" sz="2000">
              <a:solidFill>
                <a:srgbClr val="33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233363"/>
            <a:ext cx="8301038" cy="765175"/>
          </a:xfrm>
        </p:spPr>
        <p:txBody>
          <a:bodyPr/>
          <a:lstStyle/>
          <a:p>
            <a:pPr algn="ctr"/>
            <a:endParaRPr lang="ru-RU" altLang="ru-RU" sz="2800" smtClean="0"/>
          </a:p>
        </p:txBody>
      </p:sp>
      <p:pic>
        <p:nvPicPr>
          <p:cNvPr id="43011" name="Picture 4" descr="E:\Users\NOSOV.SCHOOL4\Desktop\Снимокполоводье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188913"/>
            <a:ext cx="6480175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0" y="142875"/>
            <a:ext cx="9144000" cy="855663"/>
          </a:xfrm>
          <a:prstGeom prst="rect">
            <a:avLst/>
          </a:prstGeom>
          <a:gradFill rotWithShape="0">
            <a:gsLst>
              <a:gs pos="0">
                <a:srgbClr val="DDC6A7"/>
              </a:gs>
              <a:gs pos="50000">
                <a:srgbClr val="FFFFFF"/>
              </a:gs>
              <a:gs pos="100000">
                <a:srgbClr val="DDC6A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457200" indent="-45720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ts val="500"/>
              </a:spcBef>
              <a:buClr>
                <a:srgbClr val="8A7A66"/>
              </a:buClr>
              <a:buSzPct val="110000"/>
            </a:pPr>
            <a:r>
              <a:rPr lang="ru-RU" altLang="ru-RU" sz="2800" b="1">
                <a:solidFill>
                  <a:srgbClr val="333300"/>
                </a:solidFill>
              </a:rPr>
              <a:t>Если вы оказались в зоне возможного половодья или наводнения </a:t>
            </a: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522288" y="1493838"/>
            <a:ext cx="832485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8A7A66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altLang="ru-RU" sz="2600" i="1">
                <a:solidFill>
                  <a:srgbClr val="333300"/>
                </a:solidFill>
              </a:rPr>
              <a:t>Отключите электричество, газ, погасите котлы и печи, возьмите с собой самые необходимые вещи, документы, небольшой запас продовольствия и направляетесь к месту сбора. Указанному по радио или телевиденью, для дальнейшей эвакуации. </a:t>
            </a:r>
          </a:p>
          <a:p>
            <a:pPr eaLnBrk="1" hangingPunct="1">
              <a:spcBef>
                <a:spcPts val="500"/>
              </a:spcBef>
              <a:buClr>
                <a:srgbClr val="8A7A66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altLang="ru-RU" sz="2600" i="1">
                <a:solidFill>
                  <a:srgbClr val="333300"/>
                </a:solidFill>
              </a:rPr>
              <a:t> При невозможности покинуть затопленную зону ожидайте помощи на крышах зданий, подавая сигналы. Не влезайте на малые деревья, столбы и т.п.- поток может их подмыть и свалить. </a:t>
            </a:r>
          </a:p>
          <a:p>
            <a:pPr eaLnBrk="1" hangingPunct="1">
              <a:spcBef>
                <a:spcPts val="500"/>
              </a:spcBef>
              <a:buClr>
                <a:srgbClr val="8A7A66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altLang="ru-RU" sz="2600" i="1">
                <a:solidFill>
                  <a:srgbClr val="333300"/>
                </a:solidFill>
              </a:rPr>
              <a:t>Когда к вам подошла спасательная лодка, садитесь в неё спокойно по одному. </a:t>
            </a:r>
          </a:p>
          <a:p>
            <a:pPr eaLnBrk="1" hangingPunct="1">
              <a:spcBef>
                <a:spcPts val="500"/>
              </a:spcBef>
              <a:buClr>
                <a:srgbClr val="8A7A66"/>
              </a:buClr>
              <a:buSzPct val="110000"/>
            </a:pPr>
            <a:endParaRPr lang="ru-RU" altLang="ru-RU">
              <a:solidFill>
                <a:srgbClr val="333300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8A7A66"/>
              </a:buClr>
              <a:buSzPct val="110000"/>
              <a:buFont typeface="Arial" panose="020B0604020202020204" pitchFamily="34" charset="0"/>
              <a:buChar char="•"/>
            </a:pPr>
            <a:endParaRPr lang="ru-RU" altLang="ru-RU" sz="2000">
              <a:solidFill>
                <a:srgbClr val="333300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002060"/>
              </a:buClr>
              <a:buSzPct val="120000"/>
              <a:buFont typeface="Arial" panose="020B0604020202020204" pitchFamily="34" charset="0"/>
              <a:buNone/>
            </a:pPr>
            <a:endParaRPr lang="ru-RU" altLang="ru-RU" sz="2000">
              <a:solidFill>
                <a:srgbClr val="333300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002060"/>
              </a:buClr>
              <a:buSzPct val="120000"/>
              <a:buFont typeface="Arial" panose="020B0604020202020204" pitchFamily="34" charset="0"/>
              <a:buNone/>
            </a:pPr>
            <a:endParaRPr lang="ru-RU" altLang="ru-RU" sz="2000">
              <a:solidFill>
                <a:srgbClr val="333300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002060"/>
              </a:buClr>
              <a:buSzPct val="120000"/>
              <a:buFont typeface="Arial" panose="020B0604020202020204" pitchFamily="34" charset="0"/>
              <a:buNone/>
            </a:pPr>
            <a:endParaRPr lang="ru-RU" altLang="ru-RU" sz="2000">
              <a:solidFill>
                <a:srgbClr val="333300"/>
              </a:solidFill>
            </a:endParaRPr>
          </a:p>
          <a:p>
            <a:pPr eaLnBrk="1" hangingPunct="1">
              <a:spcBef>
                <a:spcPts val="500"/>
              </a:spcBef>
              <a:buSzPct val="110000"/>
            </a:pPr>
            <a:endParaRPr lang="ru-RU" altLang="ru-RU" sz="2000">
              <a:solidFill>
                <a:srgbClr val="33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01038" cy="950913"/>
          </a:xfrm>
        </p:spPr>
        <p:txBody>
          <a:bodyPr/>
          <a:lstStyle/>
          <a:p>
            <a:pPr algn="ctr"/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z="2800" smtClean="0">
                <a:solidFill>
                  <a:schemeClr val="tx1"/>
                </a:solidFill>
              </a:rPr>
              <a:t>Сигнал оповещения населения о чрезвычайной ситуации</a:t>
            </a:r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45059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566738" y="1673225"/>
            <a:ext cx="8326437" cy="5400675"/>
          </a:xfrm>
        </p:spPr>
        <p:txBody>
          <a:bodyPr/>
          <a:lstStyle/>
          <a:p>
            <a:r>
              <a:rPr lang="ru-RU" alt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«Внимание всем» (включение сирен на предприятиях в режиме прерывистого звучания на одну - две минуты);</a:t>
            </a:r>
          </a:p>
          <a:p>
            <a:r>
              <a:rPr lang="ru-RU" alt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«Набатный» звон колоколов, размещенных на соборах и храмах, с последующей речевой информацией.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Услышав сирену, звон колоколов, необходимо включить городскую радиосеть, телевизионные приемники и прослушать информацию, передаваемую ГУ МЧС России по Томской области. Всем, услышавшим информацию, необходимо передать ее соседям.</a:t>
            </a:r>
          </a:p>
          <a:p>
            <a:endParaRPr lang="ru-RU" alt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0" y="142875"/>
            <a:ext cx="9144000" cy="674688"/>
          </a:xfrm>
          <a:prstGeom prst="rect">
            <a:avLst/>
          </a:prstGeom>
          <a:gradFill rotWithShape="0">
            <a:gsLst>
              <a:gs pos="0">
                <a:srgbClr val="DDC6A7"/>
              </a:gs>
              <a:gs pos="50000">
                <a:srgbClr val="FFFFFF"/>
              </a:gs>
              <a:gs pos="100000">
                <a:srgbClr val="DDC6A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457200" indent="-45720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ts val="500"/>
              </a:spcBef>
              <a:buClr>
                <a:srgbClr val="8A7A66"/>
              </a:buClr>
              <a:buSzPct val="110000"/>
            </a:pPr>
            <a:r>
              <a:rPr lang="ru-RU" altLang="ru-RU" sz="2800" b="1"/>
              <a:t>До которого времени можно гулять на улице?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31800" y="1133475"/>
            <a:ext cx="8596313" cy="5491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457200" indent="-457200">
              <a:spcBef>
                <a:spcPts val="500"/>
              </a:spcBef>
              <a:buClr>
                <a:srgbClr val="8A7A66"/>
              </a:buClr>
              <a:buSzPct val="110000"/>
              <a:buFont typeface="Arial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r>
              <a:rPr lang="ru-RU" sz="2800" b="1" i="1" dirty="0">
                <a:solidFill>
                  <a:srgbClr val="FF0000"/>
                </a:solidFill>
              </a:rPr>
              <a:t>Напоминаем!!! Школьная территория открыта для посещения с 07:00 до 22:00.</a:t>
            </a:r>
          </a:p>
          <a:p>
            <a:pPr>
              <a:defRPr/>
            </a:pPr>
            <a:r>
              <a:rPr lang="ru-RU" sz="2800" b="1" dirty="0"/>
              <a:t>Что говорит Закон: </a:t>
            </a:r>
            <a:endParaRPr lang="ru-RU" sz="2800" dirty="0"/>
          </a:p>
          <a:p>
            <a:pPr>
              <a:defRPr/>
            </a:pPr>
            <a:r>
              <a:rPr lang="ru-RU" sz="2500" dirty="0"/>
              <a:t>На территории России действует Федеральный Закон № 71-ФЗ от 28.04.2009 г. «Об основных гарантиях прав ребенка в РФ». В нем введен своеобразный «детский комендантский час» и детям до 18 лет запрещено гулять на улице и появляться в общественных местах без сопровождения взрослых в ночное время с 22-00 до 6-00.</a:t>
            </a:r>
            <a:br>
              <a:rPr lang="ru-RU" sz="2500" dirty="0"/>
            </a:br>
            <a:r>
              <a:rPr lang="ru-RU" sz="2500" dirty="0"/>
              <a:t>Если ребенок оказался на улице после вышеуказанного времени, родителей могут оштрафовать за это на сумму от 300 до 50 тысяч рублей.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000" dirty="0">
              <a:solidFill>
                <a:srgbClr val="333300"/>
              </a:solidFill>
            </a:endParaRPr>
          </a:p>
          <a:p>
            <a:pPr marL="457200" indent="-457200">
              <a:spcBef>
                <a:spcPts val="500"/>
              </a:spcBef>
              <a:buClr>
                <a:srgbClr val="002060"/>
              </a:buClr>
              <a:buSzPct val="120000"/>
              <a:buFont typeface="Arial" charset="0"/>
              <a:buNone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endParaRPr lang="ru-RU" sz="2000" dirty="0">
              <a:solidFill>
                <a:srgbClr val="333300"/>
              </a:solidFill>
            </a:endParaRPr>
          </a:p>
          <a:p>
            <a:pPr marL="457200" indent="-457200">
              <a:spcBef>
                <a:spcPts val="500"/>
              </a:spcBef>
              <a:buClr>
                <a:srgbClr val="002060"/>
              </a:buClr>
              <a:buSzPct val="120000"/>
              <a:buFont typeface="Arial" charset="0"/>
              <a:buNone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endParaRPr lang="ru-RU" sz="2000" dirty="0">
              <a:solidFill>
                <a:srgbClr val="333300"/>
              </a:solidFill>
            </a:endParaRPr>
          </a:p>
          <a:p>
            <a:pPr marL="457200" indent="-457200">
              <a:spcBef>
                <a:spcPts val="500"/>
              </a:spcBef>
              <a:buClr>
                <a:srgbClr val="002060"/>
              </a:buClr>
              <a:buSzPct val="120000"/>
              <a:buFont typeface="Arial" charset="0"/>
              <a:buNone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endParaRPr lang="ru-RU" sz="2000" dirty="0">
              <a:solidFill>
                <a:srgbClr val="333300"/>
              </a:solidFill>
            </a:endParaRPr>
          </a:p>
          <a:p>
            <a:pPr marL="457200" indent="-457200">
              <a:spcBef>
                <a:spcPts val="500"/>
              </a:spcBef>
              <a:buSzPct val="110000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endParaRPr lang="ru-RU" sz="2000" dirty="0">
              <a:solidFill>
                <a:srgbClr val="33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1681" y="227881"/>
            <a:ext cx="8360640" cy="1110240"/>
          </a:xfr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921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3266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Органы управления образования</a:t>
            </a:r>
          </a:p>
        </p:txBody>
      </p:sp>
      <p:graphicFrame>
        <p:nvGraphicFramePr>
          <p:cNvPr id="40996" name="Group 36"/>
          <p:cNvGraphicFramePr>
            <a:graphicFrameLocks noGrp="1"/>
          </p:cNvGraphicFramePr>
          <p:nvPr>
            <p:ph idx="1"/>
            <p:extLst/>
          </p:nvPr>
        </p:nvGraphicFramePr>
        <p:xfrm>
          <a:off x="391680" y="1404361"/>
          <a:ext cx="8415360" cy="5301295"/>
        </p:xfrm>
        <a:graphic>
          <a:graphicData uri="http://schemas.openxmlformats.org/drawingml/2006/table">
            <a:tbl>
              <a:tblPr/>
              <a:tblGrid>
                <a:gridCol w="2925770"/>
                <a:gridCol w="1889130"/>
                <a:gridCol w="1543054"/>
                <a:gridCol w="2057406"/>
              </a:tblGrid>
              <a:tr h="395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адрес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телефон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ФИО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15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Комитет по общему образованию департамента образования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г.Томска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ул.Шевченко,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41а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приёмная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90-99-96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Назарова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Ольга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Ивановна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95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Департамент образования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г.Томска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ул.Шевченко,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41а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ри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ё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мная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90-99-44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Савенков Максим Георгиевич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97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Департамент общего образования Томск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ой области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ул.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Ленина,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111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при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ё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мная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51-25-30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Грабцевич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Ирина Борисовна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97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МБУ ПМПК г.Томска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ул.Киевская,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86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при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ё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мная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 43-58-51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Степанова Ольга Игоревна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81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7107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19163"/>
          </a:xfrm>
        </p:spPr>
        <p:txBody>
          <a:bodyPr/>
          <a:lstStyle/>
          <a:p>
            <a:pPr algn="ctr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7.27 КоАП РФ.</a:t>
            </a:r>
            <a:endParaRPr lang="ru-RU" altLang="ru-RU" smtClean="0"/>
          </a:p>
        </p:txBody>
      </p:sp>
      <p:sp>
        <p:nvSpPr>
          <p:cNvPr id="48131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Мелкое хищение влечет наложение административного штрафа в размере до пятикратной стоимости похищенного имущества, но не менее одной тысячи рублей, либо административный арест на срок до пятнадцати суток, либо обязательные работы на срок до пятидесяти часов.</a:t>
            </a:r>
            <a:endParaRPr lang="ru-RU" alt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395288" y="476250"/>
            <a:ext cx="8424862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Последствия правонарушений </a:t>
            </a:r>
          </a:p>
          <a:p>
            <a:pPr>
              <a:defRPr/>
            </a:pP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Привод в полицию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Приглашение на заседание комиссии по делам несовершеннолетних с родителями.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Комиссия назначает административную ответственность за мелкое хищение по ст. 7.27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Постановка на учет в ПДН, в КДН или ВШУ</a:t>
            </a:r>
            <a:endParaRPr lang="ru-RU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ctrTitle"/>
          </p:nvPr>
        </p:nvSpPr>
        <p:spPr>
          <a:xfrm>
            <a:off x="792163" y="233363"/>
            <a:ext cx="8054975" cy="62103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Нецензурная брань </a:t>
            </a:r>
            <a:r>
              <a:rPr lang="ru-RU" alt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часть лексики русского языка, содержащая непристойные, грубые, вульгарные выражения. </a:t>
            </a:r>
            <a:br>
              <a:rPr lang="ru-RU" alt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Эта часть лексики широко используется в речи представителей так называемого «социального дна» — людей, склонных к асоциальному поведению.</a:t>
            </a:r>
            <a:br>
              <a:rPr lang="ru-RU" alt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522288" y="233363"/>
            <a:ext cx="8459787" cy="6435725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Одна из разновидностей нецензурной брани в России – русский мат. </a:t>
            </a: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выражения,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осуждаемые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общественностью, которые главным образом оскорбляют собеседника, принижают его достоинство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Смысловые категории нецензурной брани (мата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слова, обозначающие половые органы или половой акт;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эти же слова, измененные и адресованные человеку;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слова из обычной речи, огрубленные специальным образом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57200" y="233363"/>
            <a:ext cx="8362950" cy="58928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 можно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 ругаться матом в общественных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местах, в т.ч. школе?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этот вопрос очевиден — конечно нет!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Во-первых, с точки зрения морали, использование в речи нецензурной брани вряд ли будет характеризовать индивида с положительной стороны.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Во-вторых, за это деяние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предусмотрена ответственность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ъект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altLang="ru-RU" u="sng" smtClean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altLang="ru-RU" u="sng" smtClean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об административных правонарушениях (КоАП) классифицирует нецензурную лексику (мат) как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мелкое хулиганство</a:t>
            </a:r>
            <a:r>
              <a:rPr lang="ru-RU" altLang="ru-RU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Статья 20.1. КоАП РФ. Мелкое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хулиганство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Мелкое хулиганство, то есть нарушение общественного порядка, выражающее явное неуважение к обществу, сопровождающееся нецензурной бранью в общественных местах, оскорбительным приставанием к гражданам, а равно уничтожением или повреждением чужого имущества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влечет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наложение административного штрафа в размере 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500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1000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тысячи рублей или административный арест на срок до пятнадцати суток.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 же действия, сопряженные с неповиновением законному требованию представителя власти либо иного лица, исполняющего обязанности по охране общественного порядка или пресекающего нарушение общественного порядка,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влекут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наложение административного штрафа в размере 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1000  до 2 500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рублей или административный арест на срок до пятнадцати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суток.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 descr="Картинки по запросу мат не наш формат"/>
          <p:cNvSpPr>
            <a:spLocks noChangeAspect="1" noChangeArrowheads="1"/>
          </p:cNvSpPr>
          <p:nvPr/>
        </p:nvSpPr>
        <p:spPr bwMode="auto">
          <a:xfrm>
            <a:off x="144463" y="-1279525"/>
            <a:ext cx="42957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5299" name="Рисунок 5" descr="m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86995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476250" y="0"/>
            <a:ext cx="8326438" cy="1403350"/>
          </a:xfrm>
        </p:spPr>
        <p:txBody>
          <a:bodyPr/>
          <a:lstStyle/>
          <a:p>
            <a:pPr algn="ctr"/>
            <a:r>
              <a:rPr lang="ru-RU" altLang="ru-RU" sz="3000" b="1" smtClean="0"/>
              <a:t>ФЗ № 273-ФЗ от 29.12.2012</a:t>
            </a:r>
            <a:r>
              <a:rPr lang="en-US" altLang="ru-RU" sz="3000" b="1" smtClean="0"/>
              <a:t/>
            </a:r>
            <a:br>
              <a:rPr lang="en-US" altLang="ru-RU" sz="3000" b="1" smtClean="0"/>
            </a:br>
            <a:r>
              <a:rPr lang="ru-RU" altLang="ru-RU" sz="3000" b="1" smtClean="0"/>
              <a:t> «Об образовании в РФ»</a:t>
            </a:r>
            <a:r>
              <a:rPr lang="en-US" altLang="ru-RU" sz="3000" b="1" smtClean="0"/>
              <a:t/>
            </a:r>
            <a:br>
              <a:rPr lang="en-US" altLang="ru-RU" sz="3000" b="1" smtClean="0"/>
            </a:br>
            <a:r>
              <a:rPr lang="ru-RU" altLang="ru-RU" sz="3000" b="1" smtClean="0"/>
              <a:t>Основные понятия:</a:t>
            </a:r>
          </a:p>
        </p:txBody>
      </p:sp>
      <p:sp>
        <p:nvSpPr>
          <p:cNvPr id="56323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385763" y="1403350"/>
            <a:ext cx="8507412" cy="53117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ru-RU" sz="1800" smtClean="0"/>
              <a:t>1) </a:t>
            </a:r>
            <a:r>
              <a:rPr lang="ru-RU" altLang="ru-RU" sz="1800" b="1" smtClean="0"/>
              <a:t>образование</a:t>
            </a:r>
            <a:r>
              <a:rPr lang="ru-RU" altLang="ru-RU" sz="1800" smtClean="0"/>
              <a:t> - единый целенаправленный процесс воспитания и обучения, являющийся общественно значимым благом и осуществляемый в интересах человека, семьи, общества и государства, а также совокупность приобретаемых знаний, умений, навыков, ценностных установок, опыта деятельности и компетенции определенных объема и сложности в целях интеллектуального, духовно-нравственного, творческого, физического и (или) профессионального развития человека, удовлетворения его образовательных потребностей и интересов;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800" smtClean="0"/>
              <a:t>2) </a:t>
            </a:r>
            <a:r>
              <a:rPr lang="ru-RU" altLang="ru-RU" sz="1800" b="1" smtClean="0"/>
              <a:t>воспитание</a:t>
            </a:r>
            <a:r>
              <a:rPr lang="ru-RU" altLang="ru-RU" sz="1800" smtClean="0"/>
              <a:t> - деятельность, направленная на развитие личности, создание условий для самоопределения и социализации обучающегося на основе социокультурных, духовно-нравственных ценностей и принятых в обществе правил и норм поведения в интересах человека, семьи, общества и государства;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800" smtClean="0"/>
              <a:t>3) </a:t>
            </a:r>
            <a:r>
              <a:rPr lang="ru-RU" altLang="ru-RU" sz="1800" b="1" smtClean="0"/>
              <a:t>обучение </a:t>
            </a:r>
            <a:r>
              <a:rPr lang="ru-RU" altLang="ru-RU" sz="1800" smtClean="0"/>
              <a:t>- целенаправленный процесс организации деятельности обучающихся по овладению знаниями, умениями, навыками и компетенцией, приобретению опыта деятельности, развитию способностей, приобретению опыта применения знаний в повседневной жизни и формированию у обучающихся мотивации получения образования в течение всей жизни;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8881" y="98630"/>
            <a:ext cx="8360640" cy="1043651"/>
          </a:xfr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921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3266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Годовой календарный учебный график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8801" y="1292041"/>
            <a:ext cx="8360640" cy="489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ru-RU" sz="2177" b="1" dirty="0">
                <a:solidFill>
                  <a:srgbClr val="C00000"/>
                </a:solidFill>
                <a:latin typeface="Arial" charset="0"/>
              </a:rPr>
              <a:t>1 четверть:</a:t>
            </a:r>
            <a:r>
              <a:rPr lang="ru-RU" sz="2177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sz="2177" b="1" dirty="0">
                <a:solidFill>
                  <a:srgbClr val="C00000"/>
                </a:solidFill>
                <a:latin typeface="Arial" charset="0"/>
              </a:rPr>
              <a:t>1 сентября – 28 октября</a:t>
            </a:r>
            <a:r>
              <a:rPr lang="ru-RU" sz="2177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sz="2177" dirty="0">
                <a:latin typeface="Arial" charset="0"/>
              </a:rPr>
              <a:t>(9 недель)</a:t>
            </a:r>
          </a:p>
          <a:p>
            <a:pPr>
              <a:defRPr/>
            </a:pPr>
            <a:r>
              <a:rPr lang="ru-RU" sz="2177" i="1" u="sng" dirty="0">
                <a:latin typeface="Arial" charset="0"/>
              </a:rPr>
              <a:t>осенние каникулы</a:t>
            </a:r>
            <a:r>
              <a:rPr lang="ru-RU" sz="2177" u="sng" dirty="0">
                <a:latin typeface="Arial" charset="0"/>
              </a:rPr>
              <a:t>:</a:t>
            </a:r>
            <a:r>
              <a:rPr lang="ru-RU" sz="2177" dirty="0">
                <a:latin typeface="Arial" charset="0"/>
              </a:rPr>
              <a:t> 29 октября – 6 ноября (9 дней)</a:t>
            </a:r>
          </a:p>
          <a:p>
            <a:pPr>
              <a:defRPr/>
            </a:pPr>
            <a:r>
              <a:rPr lang="ru-RU" sz="2177" b="1" dirty="0">
                <a:latin typeface="Arial" charset="0"/>
              </a:rPr>
              <a:t> </a:t>
            </a:r>
            <a:r>
              <a:rPr lang="ru-RU" sz="2177" b="1" dirty="0" smtClean="0">
                <a:solidFill>
                  <a:srgbClr val="C00000"/>
                </a:solidFill>
                <a:latin typeface="Arial" charset="0"/>
              </a:rPr>
              <a:t>2 </a:t>
            </a:r>
            <a:r>
              <a:rPr lang="ru-RU" sz="2177" b="1" dirty="0">
                <a:solidFill>
                  <a:srgbClr val="C00000"/>
                </a:solidFill>
                <a:latin typeface="Arial" charset="0"/>
              </a:rPr>
              <a:t>четверть: 7 ноября – 27 декабря</a:t>
            </a:r>
            <a:r>
              <a:rPr lang="ru-RU" sz="2177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sz="2177" dirty="0">
                <a:latin typeface="Arial" charset="0"/>
              </a:rPr>
              <a:t>( 7 недель)</a:t>
            </a:r>
          </a:p>
          <a:p>
            <a:pPr>
              <a:defRPr/>
            </a:pPr>
            <a:r>
              <a:rPr lang="ru-RU" sz="2177" i="1" u="sng" dirty="0">
                <a:latin typeface="Arial" charset="0"/>
              </a:rPr>
              <a:t>зимние каникулы:</a:t>
            </a:r>
            <a:r>
              <a:rPr lang="ru-RU" sz="2177" dirty="0">
                <a:latin typeface="Arial" charset="0"/>
              </a:rPr>
              <a:t> 28 декабря – 8 января (12 дней)</a:t>
            </a:r>
          </a:p>
          <a:p>
            <a:pPr>
              <a:defRPr/>
            </a:pPr>
            <a:r>
              <a:rPr lang="ru-RU" sz="2177" dirty="0">
                <a:latin typeface="Arial" charset="0"/>
              </a:rPr>
              <a:t> </a:t>
            </a:r>
            <a:r>
              <a:rPr lang="ru-RU" sz="2177" b="1" dirty="0" smtClean="0">
                <a:solidFill>
                  <a:srgbClr val="C00000"/>
                </a:solidFill>
                <a:latin typeface="Arial" charset="0"/>
              </a:rPr>
              <a:t>3 </a:t>
            </a:r>
            <a:r>
              <a:rPr lang="ru-RU" sz="2177" b="1" dirty="0">
                <a:solidFill>
                  <a:srgbClr val="C00000"/>
                </a:solidFill>
                <a:latin typeface="Arial" charset="0"/>
              </a:rPr>
              <a:t>четверть:</a:t>
            </a:r>
            <a:r>
              <a:rPr lang="ru-RU" sz="2177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sz="2177" b="1" dirty="0">
                <a:solidFill>
                  <a:srgbClr val="C00000"/>
                </a:solidFill>
                <a:latin typeface="Arial" charset="0"/>
              </a:rPr>
              <a:t>9 января – 17 марта</a:t>
            </a:r>
            <a:r>
              <a:rPr lang="ru-RU" sz="2177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177" dirty="0">
                <a:latin typeface="Arial" charset="0"/>
              </a:rPr>
              <a:t>( 10 недель)</a:t>
            </a:r>
          </a:p>
          <a:p>
            <a:pPr>
              <a:defRPr/>
            </a:pPr>
            <a:r>
              <a:rPr lang="ru-RU" sz="2177" i="1" u="sng" dirty="0">
                <a:latin typeface="Arial" charset="0"/>
              </a:rPr>
              <a:t>весенние каникулы</a:t>
            </a:r>
            <a:r>
              <a:rPr lang="ru-RU" sz="2177" u="sng" dirty="0">
                <a:latin typeface="Arial" charset="0"/>
              </a:rPr>
              <a:t>:</a:t>
            </a:r>
            <a:r>
              <a:rPr lang="ru-RU" sz="2177" dirty="0">
                <a:latin typeface="Arial" charset="0"/>
              </a:rPr>
              <a:t> 18 марта – 28 марта (11 дней)</a:t>
            </a:r>
          </a:p>
          <a:p>
            <a:pPr>
              <a:defRPr/>
            </a:pPr>
            <a:r>
              <a:rPr lang="ru-RU" sz="2177" dirty="0">
                <a:latin typeface="Arial" charset="0"/>
              </a:rPr>
              <a:t> </a:t>
            </a:r>
            <a:r>
              <a:rPr lang="ru-RU" sz="2177" b="1" dirty="0" smtClean="0">
                <a:solidFill>
                  <a:srgbClr val="C00000"/>
                </a:solidFill>
                <a:latin typeface="Arial" charset="0"/>
              </a:rPr>
              <a:t>4 </a:t>
            </a:r>
            <a:r>
              <a:rPr lang="ru-RU" sz="2177" b="1" dirty="0">
                <a:solidFill>
                  <a:srgbClr val="C00000"/>
                </a:solidFill>
                <a:latin typeface="Arial" charset="0"/>
              </a:rPr>
              <a:t>четверть:</a:t>
            </a:r>
            <a:r>
              <a:rPr lang="ru-RU" sz="2177" dirty="0">
                <a:latin typeface="Arial" charset="0"/>
              </a:rPr>
              <a:t> </a:t>
            </a:r>
            <a:r>
              <a:rPr lang="ru-RU" sz="2177" b="1" dirty="0">
                <a:solidFill>
                  <a:srgbClr val="C00000"/>
                </a:solidFill>
                <a:latin typeface="Arial" charset="0"/>
              </a:rPr>
              <a:t>29 марта – 25 мая</a:t>
            </a:r>
            <a:r>
              <a:rPr lang="ru-RU" sz="2177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sz="2177" dirty="0">
                <a:latin typeface="Arial" charset="0"/>
              </a:rPr>
              <a:t>( </a:t>
            </a:r>
            <a:r>
              <a:rPr lang="en-US" sz="2177" dirty="0">
                <a:latin typeface="Arial" charset="0"/>
              </a:rPr>
              <a:t>8</a:t>
            </a:r>
            <a:r>
              <a:rPr lang="ru-RU" sz="2177" dirty="0">
                <a:latin typeface="Arial" charset="0"/>
              </a:rPr>
              <a:t> недель) </a:t>
            </a:r>
          </a:p>
          <a:p>
            <a:pPr>
              <a:defRPr/>
            </a:pPr>
            <a:r>
              <a:rPr lang="ru-RU" sz="2177" dirty="0" smtClean="0">
                <a:latin typeface="Arial" charset="0"/>
              </a:rPr>
              <a:t>  </a:t>
            </a:r>
          </a:p>
          <a:p>
            <a:pPr>
              <a:defRPr/>
            </a:pPr>
            <a:r>
              <a:rPr lang="ru-RU" sz="2177" b="1" dirty="0" smtClean="0">
                <a:solidFill>
                  <a:srgbClr val="FF0000"/>
                </a:solidFill>
                <a:latin typeface="Arial" charset="0"/>
              </a:rPr>
              <a:t>До </a:t>
            </a:r>
            <a:r>
              <a:rPr lang="ru-RU" sz="2177" b="1" dirty="0">
                <a:solidFill>
                  <a:srgbClr val="FF0000"/>
                </a:solidFill>
                <a:latin typeface="Arial" charset="0"/>
              </a:rPr>
              <a:t>начала </a:t>
            </a:r>
            <a:r>
              <a:rPr lang="ru-RU" sz="2177" b="1" dirty="0" smtClean="0">
                <a:solidFill>
                  <a:srgbClr val="FF0000"/>
                </a:solidFill>
                <a:latin typeface="Arial" charset="0"/>
              </a:rPr>
              <a:t>ГИА (24.05) </a:t>
            </a:r>
            <a:r>
              <a:rPr lang="ru-RU" sz="2177" b="1" dirty="0">
                <a:solidFill>
                  <a:srgbClr val="FF0000"/>
                </a:solidFill>
                <a:latin typeface="Arial" charset="0"/>
              </a:rPr>
              <a:t>– педагогический совет по </a:t>
            </a:r>
            <a:r>
              <a:rPr lang="ru-RU" sz="2177" b="1" dirty="0" smtClean="0">
                <a:solidFill>
                  <a:srgbClr val="FF0000"/>
                </a:solidFill>
                <a:latin typeface="Arial" charset="0"/>
              </a:rPr>
              <a:t>допуску</a:t>
            </a:r>
            <a:r>
              <a:rPr lang="ru-RU" sz="2177" dirty="0" smtClean="0">
                <a:latin typeface="Arial" charset="0"/>
              </a:rPr>
              <a:t>    </a:t>
            </a:r>
            <a:endParaRPr lang="ru-RU" sz="2177" dirty="0">
              <a:latin typeface="Arial" charset="0"/>
            </a:endParaRPr>
          </a:p>
          <a:p>
            <a:pPr>
              <a:defRPr/>
            </a:pPr>
            <a:r>
              <a:rPr lang="ru-RU" sz="2177" b="1" dirty="0">
                <a:solidFill>
                  <a:srgbClr val="C00000"/>
                </a:solidFill>
                <a:latin typeface="Arial" charset="0"/>
              </a:rPr>
              <a:t>Последний звонок для выпускников 9, 11 классов</a:t>
            </a:r>
            <a:r>
              <a:rPr lang="ru-RU" sz="2177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sz="2177" dirty="0">
                <a:latin typeface="Arial" charset="0"/>
              </a:rPr>
              <a:t>– </a:t>
            </a:r>
            <a:r>
              <a:rPr lang="ru-RU" sz="2177" b="1" dirty="0">
                <a:latin typeface="Arial" charset="0"/>
              </a:rPr>
              <a:t>25 мая</a:t>
            </a:r>
          </a:p>
          <a:p>
            <a:pPr>
              <a:defRPr/>
            </a:pPr>
            <a:r>
              <a:rPr lang="ru-RU" sz="2177" b="1" i="1" dirty="0" smtClean="0">
                <a:solidFill>
                  <a:srgbClr val="C00000"/>
                </a:solidFill>
                <a:latin typeface="Arial" charset="0"/>
              </a:rPr>
              <a:t>(Для 9-х в 13.30 на улице)</a:t>
            </a:r>
          </a:p>
          <a:p>
            <a:pPr>
              <a:defRPr/>
            </a:pPr>
            <a:endParaRPr lang="ru-RU" sz="2177" b="1" dirty="0" smtClean="0">
              <a:solidFill>
                <a:srgbClr val="800000"/>
              </a:solidFill>
              <a:latin typeface="Arial" charset="0"/>
            </a:endParaRPr>
          </a:p>
          <a:p>
            <a:pPr>
              <a:defRPr/>
            </a:pPr>
            <a:r>
              <a:rPr lang="ru-RU" sz="2177" b="1" dirty="0" smtClean="0">
                <a:solidFill>
                  <a:srgbClr val="800000"/>
                </a:solidFill>
                <a:latin typeface="Arial" charset="0"/>
              </a:rPr>
              <a:t>Вручение аттестатов 28.06</a:t>
            </a:r>
            <a:endParaRPr lang="ru-RU" sz="2177" b="1" dirty="0">
              <a:solidFill>
                <a:srgbClr val="800000"/>
              </a:solidFill>
              <a:latin typeface="Arial" charset="0"/>
            </a:endParaRPr>
          </a:p>
          <a:p>
            <a:pPr>
              <a:defRPr/>
            </a:pPr>
            <a:r>
              <a:rPr lang="ru-RU" sz="2177" b="1" dirty="0" smtClean="0">
                <a:solidFill>
                  <a:srgbClr val="800000"/>
                </a:solidFill>
                <a:latin typeface="Arial" charset="0"/>
              </a:rPr>
              <a:t>С 28.06 по 30.06 – набор в 10-й класс</a:t>
            </a:r>
            <a:endParaRPr lang="ru-RU" sz="2177" b="1" dirty="0">
              <a:solidFill>
                <a:srgbClr val="8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75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609600" y="188913"/>
            <a:ext cx="7772400" cy="1214437"/>
          </a:xfrm>
        </p:spPr>
        <p:txBody>
          <a:bodyPr/>
          <a:lstStyle/>
          <a:p>
            <a:pPr algn="ctr"/>
            <a:r>
              <a:rPr lang="ru-RU" altLang="ru-RU" sz="3200" b="1" smtClean="0"/>
              <a:t>ФЗ № 273-ФЗ от 29.12.2012 «Об образовании в РФ»</a:t>
            </a:r>
          </a:p>
        </p:txBody>
      </p:sp>
      <p:sp>
        <p:nvSpPr>
          <p:cNvPr id="57347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566738" y="1763713"/>
            <a:ext cx="8577262" cy="40497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400" smtClean="0"/>
              <a:t>Ст.33 – определение понятия «обучающиеся»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smtClean="0"/>
              <a:t>Ст.34 – основные права обучающихся и меры их социальной поддержки и стимулирования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smtClean="0"/>
              <a:t>Ст.41 – охрана здоровья обучающихся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smtClean="0"/>
              <a:t>Ст.43 – обязанности и ответственность обучающихся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smtClean="0"/>
              <a:t>Ст.44 – права, обязанности и ответственность… родителей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smtClean="0"/>
              <a:t>Ст.48 – обязанности и ответственность педработников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smtClean="0"/>
              <a:t>Ст.58 – промежуточная аттестация обучающихся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smtClean="0"/>
              <a:t>Ст.59 – итоговая аттестация обучающихся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smtClean="0"/>
              <a:t>Ст.61 – прекращение образовательных отношений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584325"/>
          </a:xfrm>
        </p:spPr>
        <p:txBody>
          <a:bodyPr/>
          <a:lstStyle/>
          <a:p>
            <a:r>
              <a:rPr lang="ru-RU" altLang="ru-RU" sz="3600" b="1" smtClean="0"/>
              <a:t>Статья 43. Обязанности и ответственность обучающихся</a:t>
            </a:r>
            <a:endParaRPr lang="ru-RU" altLang="ru-RU" sz="3600" smtClean="0"/>
          </a:p>
        </p:txBody>
      </p:sp>
      <p:sp>
        <p:nvSpPr>
          <p:cNvPr id="58371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522288" y="1628775"/>
            <a:ext cx="8415337" cy="43910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000" smtClean="0"/>
              <a:t>1</a:t>
            </a:r>
            <a:r>
              <a:rPr lang="ru-RU" altLang="ru-RU" sz="2200" smtClean="0"/>
              <a:t>. Обучающиеся </a:t>
            </a:r>
            <a:r>
              <a:rPr lang="ru-RU" altLang="ru-RU" sz="2200" b="1" smtClean="0"/>
              <a:t>обязаны</a:t>
            </a:r>
            <a:r>
              <a:rPr lang="ru-RU" altLang="ru-RU" sz="2200" smtClean="0"/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200" smtClean="0"/>
              <a:t>1) </a:t>
            </a:r>
            <a:r>
              <a:rPr lang="ru-RU" altLang="ru-RU" sz="2200" u="sng" smtClean="0"/>
              <a:t>добросовестно осваивать образовательную программу</a:t>
            </a:r>
            <a:r>
              <a:rPr lang="ru-RU" altLang="ru-RU" sz="2200" smtClean="0"/>
              <a:t>, выполнять индивидуальный учебный план, в том числе посещать предусмотренные учебным планом или индивидуальным учебным планом учебные занятия, </a:t>
            </a:r>
            <a:r>
              <a:rPr lang="ru-RU" altLang="ru-RU" sz="2200" u="sng" smtClean="0"/>
              <a:t>осуществлять самостоятельную подготовку к занятиям, выполнять задания</a:t>
            </a:r>
            <a:r>
              <a:rPr lang="ru-RU" altLang="ru-RU" sz="2200" smtClean="0"/>
              <a:t>, данные педагогическими работниками в рамках образовательной программы;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200" smtClean="0"/>
              <a:t>2) </a:t>
            </a:r>
            <a:r>
              <a:rPr lang="ru-RU" altLang="ru-RU" sz="2200" u="sng" smtClean="0"/>
              <a:t>выполнять требования устава</a:t>
            </a:r>
            <a:r>
              <a:rPr lang="ru-RU" altLang="ru-RU" sz="2200" smtClean="0"/>
              <a:t> организации, осуществляющей образовательную деятельность, </a:t>
            </a:r>
            <a:r>
              <a:rPr lang="ru-RU" altLang="ru-RU" sz="2200" u="sng" smtClean="0"/>
              <a:t>правил внутреннего распорядка</a:t>
            </a:r>
            <a:r>
              <a:rPr lang="ru-RU" altLang="ru-RU" sz="2200" smtClean="0"/>
              <a:t>, правил проживания в общежитиях и интернатах и иных локальных нормативных актов по вопросам организации и осуществления образовательной деятельности;</a:t>
            </a:r>
          </a:p>
          <a:p>
            <a:endParaRPr lang="ru-RU" alt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>
                <a:solidFill>
                  <a:srgbClr val="663300"/>
                </a:solidFill>
              </a:rPr>
              <a:t>Статья 43. Обязанности и ответственность обучающихся</a:t>
            </a:r>
            <a:endParaRPr lang="ru-RU" altLang="ru-RU" smtClean="0"/>
          </a:p>
        </p:txBody>
      </p:sp>
      <p:sp>
        <p:nvSpPr>
          <p:cNvPr id="59395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200" smtClean="0"/>
              <a:t>3) </a:t>
            </a:r>
            <a:r>
              <a:rPr lang="ru-RU" altLang="ru-RU" sz="2200" u="sng" smtClean="0"/>
              <a:t>заботиться о сохранении и об укреплении </a:t>
            </a:r>
            <a:r>
              <a:rPr lang="ru-RU" altLang="ru-RU" sz="2200" smtClean="0"/>
              <a:t>своего здоровья, стремиться к нравственному, духовному и физическому развитию и самосовершенствованию;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200" smtClean="0"/>
              <a:t>4</a:t>
            </a:r>
            <a:r>
              <a:rPr lang="ru-RU" altLang="ru-RU" sz="2200" u="sng" smtClean="0"/>
              <a:t>) уважать честь и достоинство других обучающихся и работников организации</a:t>
            </a:r>
            <a:r>
              <a:rPr lang="ru-RU" altLang="ru-RU" sz="2200" smtClean="0"/>
              <a:t>, осуществляющей образовательную деятельность, </a:t>
            </a:r>
            <a:r>
              <a:rPr lang="ru-RU" altLang="ru-RU" sz="2200" u="sng" smtClean="0"/>
              <a:t>не создавать препятствий </a:t>
            </a:r>
            <a:r>
              <a:rPr lang="ru-RU" altLang="ru-RU" sz="2200" smtClean="0"/>
              <a:t>для получения образования другими обучающимися;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200" smtClean="0"/>
              <a:t>5) бережно относиться к имуществу организации, осуществляющей образовательную деятельность.</a:t>
            </a:r>
          </a:p>
          <a:p>
            <a:endParaRPr lang="ru-RU" alt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385763" y="304800"/>
            <a:ext cx="8416925" cy="1323975"/>
          </a:xfrm>
        </p:spPr>
        <p:txBody>
          <a:bodyPr/>
          <a:lstStyle/>
          <a:p>
            <a:r>
              <a:rPr lang="ru-RU" altLang="ru-RU" sz="3200" b="1" smtClean="0"/>
              <a:t>Статья 44. Права, обязанности и ответственность в сфере образования родителей</a:t>
            </a:r>
            <a:endParaRPr lang="ru-RU" altLang="ru-RU" sz="3200" smtClean="0"/>
          </a:p>
        </p:txBody>
      </p:sp>
      <p:sp>
        <p:nvSpPr>
          <p:cNvPr id="60419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31800" y="1719263"/>
            <a:ext cx="8505825" cy="43005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200" smtClean="0"/>
              <a:t>1. Родители (законные представители) несовершеннолетних обучающихся </a:t>
            </a:r>
            <a:r>
              <a:rPr lang="ru-RU" altLang="ru-RU" sz="2200" b="1" smtClean="0"/>
              <a:t>имеют преимущественное право</a:t>
            </a:r>
            <a:r>
              <a:rPr lang="ru-RU" altLang="ru-RU" sz="2200" smtClean="0"/>
              <a:t> на обучение и воспитание детей перед всеми другими лицами. </a:t>
            </a:r>
            <a:r>
              <a:rPr lang="ru-RU" altLang="ru-RU" sz="2200" b="1" smtClean="0"/>
              <a:t>Они обязаны</a:t>
            </a:r>
            <a:r>
              <a:rPr lang="ru-RU" altLang="ru-RU" sz="2200" smtClean="0"/>
              <a:t> заложить основы физического, нравственного и интеллектуального развития личности ребенка.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200" smtClean="0"/>
              <a:t>2. Органы государственной власти и органы местного самоуправления</a:t>
            </a:r>
            <a:r>
              <a:rPr lang="ru-RU" altLang="ru-RU" sz="2200" b="1" smtClean="0"/>
              <a:t>, образовательные организации оказывают помощь родителям</a:t>
            </a:r>
            <a:r>
              <a:rPr lang="ru-RU" altLang="ru-RU" sz="2200" smtClean="0"/>
              <a:t> (законным представителям) несовершеннолетних обучающихся в воспитании детей, охране и укреплении их физического и психического здоровья, развитии индивидуальных способностей и необходимой коррекции нарушений их развития.</a:t>
            </a:r>
          </a:p>
          <a:p>
            <a:endParaRPr lang="ru-RU" alt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74713"/>
          </a:xfrm>
        </p:spPr>
        <p:txBody>
          <a:bodyPr/>
          <a:lstStyle/>
          <a:p>
            <a:pPr algn="ctr"/>
            <a:r>
              <a:rPr lang="ru-RU" altLang="ru-RU" b="1" smtClean="0"/>
              <a:t>Основные сокращения:</a:t>
            </a:r>
          </a:p>
        </p:txBody>
      </p:sp>
      <p:sp>
        <p:nvSpPr>
          <p:cNvPr id="21507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11188" y="1628775"/>
            <a:ext cx="8416925" cy="4391025"/>
          </a:xfrm>
        </p:spPr>
        <p:txBody>
          <a:bodyPr/>
          <a:lstStyle/>
          <a:p>
            <a:r>
              <a:rPr lang="ru-RU" altLang="ru-RU" smtClean="0"/>
              <a:t>ГИА – государственная итоговая аттестация (для всех </a:t>
            </a:r>
            <a:r>
              <a:rPr lang="ru-RU" altLang="ru-RU" b="1" smtClean="0"/>
              <a:t>выпускников</a:t>
            </a:r>
            <a:r>
              <a:rPr lang="ru-RU" altLang="ru-RU" smtClean="0"/>
              <a:t>)</a:t>
            </a:r>
          </a:p>
          <a:p>
            <a:r>
              <a:rPr lang="ru-RU" altLang="ru-RU" smtClean="0"/>
              <a:t>ОГЭ – основной государственный экзамен – для всех, кто </a:t>
            </a:r>
            <a:r>
              <a:rPr lang="ru-RU" altLang="ru-RU" u="sng" smtClean="0"/>
              <a:t>допущен</a:t>
            </a:r>
            <a:r>
              <a:rPr lang="ru-RU" altLang="ru-RU" smtClean="0"/>
              <a:t> к ГИА</a:t>
            </a:r>
          </a:p>
          <a:p>
            <a:r>
              <a:rPr lang="ru-RU" altLang="ru-RU" smtClean="0"/>
              <a:t>ГВЭ – государственный выпускной экзамен (дети с ОВЗ – ограниченными возможностями здоровья, </a:t>
            </a:r>
            <a:r>
              <a:rPr lang="ru-RU" altLang="ru-RU" u="sng" smtClean="0"/>
              <a:t>только подтвержденные документально!!!)</a:t>
            </a:r>
          </a:p>
          <a:p>
            <a:endParaRPr lang="ru-RU" alt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Левая фигурная скобка 66"/>
          <p:cNvSpPr>
            <a:spLocks/>
          </p:cNvSpPr>
          <p:nvPr/>
        </p:nvSpPr>
        <p:spPr bwMode="auto">
          <a:xfrm rot="16200000" flipV="1">
            <a:off x="1458913" y="5011738"/>
            <a:ext cx="960437" cy="1125537"/>
          </a:xfrm>
          <a:prstGeom prst="leftBrace">
            <a:avLst>
              <a:gd name="adj1" fmla="val 8344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4121949" y="503675"/>
            <a:ext cx="5022049" cy="2700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22534" name="Заголовок 1"/>
          <p:cNvSpPr>
            <a:spLocks noGrp="1"/>
          </p:cNvSpPr>
          <p:nvPr>
            <p:ph type="title"/>
          </p:nvPr>
        </p:nvSpPr>
        <p:spPr>
          <a:xfrm>
            <a:off x="1422400" y="0"/>
            <a:ext cx="7186613" cy="638175"/>
          </a:xfrm>
        </p:spPr>
        <p:txBody>
          <a:bodyPr/>
          <a:lstStyle/>
          <a:p>
            <a:pPr algn="ctr"/>
            <a:r>
              <a:rPr lang="ru-RU" altLang="ru-RU" b="1" smtClean="0"/>
              <a:t>ГИА в форме ОГЭ</a:t>
            </a:r>
          </a:p>
        </p:txBody>
      </p:sp>
      <p:sp>
        <p:nvSpPr>
          <p:cNvPr id="22535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2592388" y="368300"/>
            <a:ext cx="6551612" cy="20701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mtClean="0"/>
              <a:t>			</a:t>
            </a:r>
            <a:r>
              <a:rPr lang="ru-RU" altLang="ru-RU" sz="2000" b="1" smtClean="0"/>
              <a:t>ОБЯЗАТЕЛЬНЫХ ПРЕДМЕТОВ </a:t>
            </a:r>
            <a:r>
              <a:rPr lang="ru-RU" altLang="ru-RU" sz="2800" b="1" smtClean="0"/>
              <a:t>4</a:t>
            </a:r>
            <a:r>
              <a:rPr lang="ru-RU" altLang="ru-RU" sz="2000" b="1" smtClean="0"/>
              <a:t>   </a:t>
            </a:r>
            <a:r>
              <a:rPr lang="ru-RU" altLang="ru-RU" sz="2000" smtClean="0"/>
              <a:t>	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2000" smtClean="0"/>
              <a:t>                         ПО ВЫБОРУ ВЫПУСКНИКА 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000" smtClean="0"/>
          </a:p>
          <a:p>
            <a:pPr>
              <a:buFont typeface="Wingdings" panose="05000000000000000000" pitchFamily="2" charset="2"/>
              <a:buNone/>
            </a:pPr>
            <a:endParaRPr lang="ru-RU" altLang="ru-RU" sz="2000" smtClean="0"/>
          </a:p>
          <a:p>
            <a:pPr>
              <a:buFont typeface="Wingdings" panose="05000000000000000000" pitchFamily="2" charset="2"/>
              <a:buNone/>
            </a:pPr>
            <a:endParaRPr lang="ru-RU" altLang="ru-RU" sz="2000" smtClean="0"/>
          </a:p>
          <a:p>
            <a:pPr>
              <a:buFont typeface="Wingdings" panose="05000000000000000000" pitchFamily="2" charset="2"/>
              <a:buNone/>
            </a:pPr>
            <a:endParaRPr lang="ru-RU" altLang="ru-RU" sz="2000" smtClean="0"/>
          </a:p>
          <a:p>
            <a:pPr algn="ctr">
              <a:buFont typeface="Wingdings" panose="05000000000000000000" pitchFamily="2" charset="2"/>
              <a:buNone/>
            </a:pPr>
            <a:endParaRPr lang="ru-RU" altLang="ru-RU" sz="20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202238" y="908050"/>
          <a:ext cx="1755775" cy="304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5775"/>
              </a:tblGrid>
              <a:tr h="225025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русский язык </a:t>
                      </a:r>
                      <a:endParaRPr lang="ru-RU" sz="1400" baseline="0" dirty="0"/>
                    </a:p>
                  </a:txBody>
                  <a:tcPr marL="91470" marR="9147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81850" y="908050"/>
          <a:ext cx="1338263" cy="3143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38263"/>
              </a:tblGrid>
              <a:tr h="3143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математика</a:t>
                      </a:r>
                      <a:endParaRPr lang="ru-RU" sz="1400" dirty="0"/>
                    </a:p>
                  </a:txBody>
                  <a:tcPr marL="91418" marR="91418" marT="45617" marB="45617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111750" y="1538288"/>
          <a:ext cx="990600" cy="3656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0600"/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ин.яз</a:t>
                      </a:r>
                      <a:r>
                        <a:rPr lang="ru-RU" sz="1800" dirty="0" smtClean="0"/>
                        <a:t>.</a:t>
                      </a:r>
                      <a:endParaRPr lang="ru-RU" sz="1800" dirty="0"/>
                    </a:p>
                  </a:txBody>
                  <a:tcPr marL="91485" marR="91485" marT="45641" marB="45641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92838" y="1584325"/>
          <a:ext cx="1035050" cy="4111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35050"/>
              </a:tblGrid>
              <a:tr h="4111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 химия </a:t>
                      </a:r>
                    </a:p>
                  </a:txBody>
                  <a:tcPr marL="91434" marR="91434" marT="45764" marB="45764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407275" y="1538288"/>
          <a:ext cx="1169988" cy="4159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9988"/>
              </a:tblGrid>
              <a:tr h="4159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физика</a:t>
                      </a:r>
                      <a:endParaRPr lang="ru-RU" sz="1400" dirty="0"/>
                    </a:p>
                  </a:txBody>
                  <a:tcPr marL="91429" marR="91429" marT="45729" marB="45729"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416675" y="2484438"/>
          <a:ext cx="1574800" cy="304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74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обществозн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 marL="91418" marR="91418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658100" y="1989138"/>
          <a:ext cx="1323975" cy="4048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3975"/>
              </a:tblGrid>
              <a:tr h="4048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география</a:t>
                      </a:r>
                      <a:endParaRPr lang="ru-RU" sz="1400" dirty="0"/>
                    </a:p>
                  </a:txBody>
                  <a:tcPr marL="91462" marR="91462" marT="45694" marB="45694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932363" y="2033588"/>
          <a:ext cx="1157287" cy="304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7287"/>
              </a:tblGrid>
              <a:tr h="2318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лит-ра</a:t>
                      </a:r>
                      <a:endParaRPr lang="ru-RU" sz="1400" dirty="0"/>
                    </a:p>
                  </a:txBody>
                  <a:tcPr marL="91400" marR="91400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237288" y="2033588"/>
          <a:ext cx="1304925" cy="3667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4925"/>
              </a:tblGrid>
              <a:tr h="3667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история</a:t>
                      </a:r>
                      <a:endParaRPr lang="ru-RU" sz="1400" dirty="0"/>
                    </a:p>
                  </a:txBody>
                  <a:tcPr marL="91425" marR="91425" marT="45707" marB="45707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8081963" y="2484438"/>
          <a:ext cx="855662" cy="3143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5662"/>
              </a:tblGrid>
              <a:tr h="3143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ИКТ</a:t>
                      </a:r>
                      <a:endParaRPr lang="ru-RU" sz="1400" dirty="0"/>
                    </a:p>
                  </a:txBody>
                  <a:tcPr marL="91501" marR="91501" marT="45617" marB="45617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886325" y="2438400"/>
          <a:ext cx="1395413" cy="3603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5413"/>
              </a:tblGrid>
              <a:tr h="3603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биология</a:t>
                      </a:r>
                    </a:p>
                  </a:txBody>
                  <a:tcPr marL="91457" marR="91457" marT="45779" marB="45779"/>
                </a:tc>
              </a:tr>
            </a:tbl>
          </a:graphicData>
        </a:graphic>
      </p:graphicFrame>
      <p:sp>
        <p:nvSpPr>
          <p:cNvPr id="22602" name="Стрелка вниз 15"/>
          <p:cNvSpPr>
            <a:spLocks noChangeArrowheads="1"/>
          </p:cNvSpPr>
          <p:nvPr/>
        </p:nvSpPr>
        <p:spPr bwMode="auto">
          <a:xfrm>
            <a:off x="3357563" y="3519009"/>
            <a:ext cx="2205037" cy="188960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5D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 eaLnBrk="1" hangingPunct="1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</a:t>
            </a:r>
          </a:p>
          <a:p>
            <a:pPr algn="ctr" eaLnBrk="1" hangingPunct="1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</a:t>
            </a:r>
          </a:p>
          <a:p>
            <a:pPr algn="ctr" eaLnBrk="1" hangingPunct="1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порога 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03" name="Стрелка вниз 16"/>
          <p:cNvSpPr>
            <a:spLocks noChangeArrowheads="1"/>
          </p:cNvSpPr>
          <p:nvPr/>
        </p:nvSpPr>
        <p:spPr bwMode="auto">
          <a:xfrm>
            <a:off x="6057900" y="3294063"/>
            <a:ext cx="1754188" cy="1800225"/>
          </a:xfrm>
          <a:prstGeom prst="downArrow">
            <a:avLst>
              <a:gd name="adj1" fmla="val 50000"/>
              <a:gd name="adj2" fmla="val 50029"/>
            </a:avLst>
          </a:prstGeom>
          <a:solidFill>
            <a:srgbClr val="89E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ru-RU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</a:p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 экзамены  </a:t>
            </a:r>
          </a:p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 ниже</a:t>
            </a:r>
          </a:p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порога</a:t>
            </a:r>
          </a:p>
        </p:txBody>
      </p:sp>
      <p:sp>
        <p:nvSpPr>
          <p:cNvPr id="22604" name="Овал 17"/>
          <p:cNvSpPr>
            <a:spLocks noChangeArrowheads="1"/>
          </p:cNvSpPr>
          <p:nvPr/>
        </p:nvSpPr>
        <p:spPr bwMode="auto">
          <a:xfrm>
            <a:off x="2546350" y="5454650"/>
            <a:ext cx="2611438" cy="11239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пересдать </a:t>
            </a:r>
          </a:p>
          <a:p>
            <a:pPr algn="ctr" eaLnBrk="1" hangingPunct="1"/>
            <a:r>
              <a:rPr lang="ru-RU" altLang="ru-RU" sz="1600" b="1" dirty="0"/>
              <a:t>в дополнительные </a:t>
            </a:r>
          </a:p>
          <a:p>
            <a:pPr algn="ctr" eaLnBrk="1" hangingPunct="1"/>
            <a:r>
              <a:rPr lang="ru-RU" altLang="ru-RU" sz="1600" b="1" dirty="0"/>
              <a:t>дни </a:t>
            </a:r>
            <a:r>
              <a:rPr lang="ru-RU" altLang="ru-RU" sz="1600" b="1" dirty="0" smtClean="0"/>
              <a:t>(июнь)</a:t>
            </a:r>
            <a:endParaRPr lang="ru-RU" altLang="ru-RU" sz="1600" b="1" dirty="0"/>
          </a:p>
        </p:txBody>
      </p:sp>
      <p:sp>
        <p:nvSpPr>
          <p:cNvPr id="22605" name="Прямоугольник 18"/>
          <p:cNvSpPr>
            <a:spLocks noChangeArrowheads="1"/>
          </p:cNvSpPr>
          <p:nvPr/>
        </p:nvSpPr>
        <p:spPr bwMode="auto">
          <a:xfrm>
            <a:off x="6281738" y="5094288"/>
            <a:ext cx="1439862" cy="1574800"/>
          </a:xfrm>
          <a:prstGeom prst="rect">
            <a:avLst/>
          </a:prstGeom>
          <a:solidFill>
            <a:srgbClr val="DEB9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FF0000"/>
                </a:solidFill>
              </a:rPr>
              <a:t>АТТЕСТАТ</a:t>
            </a:r>
          </a:p>
        </p:txBody>
      </p:sp>
      <p:sp>
        <p:nvSpPr>
          <p:cNvPr id="22606" name="Скругленный прямоугольник 19"/>
          <p:cNvSpPr>
            <a:spLocks noChangeArrowheads="1"/>
          </p:cNvSpPr>
          <p:nvPr/>
        </p:nvSpPr>
        <p:spPr bwMode="auto">
          <a:xfrm>
            <a:off x="7858125" y="3294063"/>
            <a:ext cx="1285875" cy="2790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Иные </a:t>
            </a:r>
          </a:p>
          <a:p>
            <a:pPr algn="ctr" eaLnBrk="1" hangingPunct="1"/>
            <a:r>
              <a:rPr lang="ru-RU" altLang="ru-RU" sz="1600" b="1"/>
              <a:t>формы </a:t>
            </a:r>
          </a:p>
          <a:p>
            <a:pPr algn="ctr" eaLnBrk="1" hangingPunct="1"/>
            <a:r>
              <a:rPr lang="ru-RU" altLang="ru-RU" sz="1600" b="1"/>
              <a:t>(ГВЭ)</a:t>
            </a:r>
          </a:p>
          <a:p>
            <a:pPr algn="ctr" eaLnBrk="1" hangingPunct="1"/>
            <a:endParaRPr lang="ru-RU" altLang="ru-RU" sz="1600" b="1"/>
          </a:p>
          <a:p>
            <a:pPr algn="ctr" eaLnBrk="1" hangingPunct="1"/>
            <a:r>
              <a:rPr lang="ru-RU" altLang="ru-RU" sz="1600"/>
              <a:t>Дети </a:t>
            </a:r>
          </a:p>
          <a:p>
            <a:pPr algn="ctr" eaLnBrk="1" hangingPunct="1"/>
            <a:r>
              <a:rPr lang="ru-RU" altLang="ru-RU" sz="1600"/>
              <a:t>с особыми </a:t>
            </a:r>
          </a:p>
          <a:p>
            <a:pPr algn="ctr" eaLnBrk="1" hangingPunct="1"/>
            <a:r>
              <a:rPr lang="ru-RU" altLang="ru-RU" sz="1600"/>
              <a:t>нуждами</a:t>
            </a:r>
          </a:p>
        </p:txBody>
      </p:sp>
      <p:sp>
        <p:nvSpPr>
          <p:cNvPr id="22607" name="Стрелка вправо 22"/>
          <p:cNvSpPr>
            <a:spLocks noChangeArrowheads="1"/>
          </p:cNvSpPr>
          <p:nvPr/>
        </p:nvSpPr>
        <p:spPr bwMode="auto">
          <a:xfrm>
            <a:off x="2681288" y="414338"/>
            <a:ext cx="2340762" cy="1665287"/>
          </a:xfrm>
          <a:prstGeom prst="rightArrow">
            <a:avLst>
              <a:gd name="adj1" fmla="val 50000"/>
              <a:gd name="adj2" fmla="val 5005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1800" dirty="0"/>
              <a:t>без </a:t>
            </a:r>
            <a:r>
              <a:rPr lang="ru-RU" altLang="ru-RU" sz="1800" b="1" dirty="0"/>
              <a:t>«неудов.» </a:t>
            </a:r>
          </a:p>
          <a:p>
            <a:pPr eaLnBrk="1" hangingPunct="1"/>
            <a:r>
              <a:rPr lang="ru-RU" altLang="ru-RU" sz="1800" dirty="0"/>
              <a:t>по </a:t>
            </a:r>
            <a:r>
              <a:rPr lang="ru-RU" altLang="ru-RU" sz="1800" b="1" dirty="0"/>
              <a:t>всем</a:t>
            </a:r>
            <a:r>
              <a:rPr lang="ru-RU" altLang="ru-RU" sz="1800" dirty="0"/>
              <a:t> предметам </a:t>
            </a:r>
          </a:p>
          <a:p>
            <a:pPr eaLnBrk="1" hangingPunct="1"/>
            <a:r>
              <a:rPr lang="ru-RU" altLang="ru-RU" sz="1800" dirty="0"/>
              <a:t>учебного плана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0" y="368300"/>
          <a:ext cx="2322513" cy="5302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22513"/>
              </a:tblGrid>
              <a:tr h="530225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</a:rPr>
                        <a:t>ШКОЛА</a:t>
                      </a:r>
                      <a:endParaRPr lang="ru-RU" sz="2000" baseline="0" dirty="0">
                        <a:solidFill>
                          <a:srgbClr val="000000"/>
                        </a:solidFill>
                      </a:endParaRPr>
                    </a:p>
                  </a:txBody>
                  <a:tcPr marL="91470" marR="91470" marT="45669" marB="45669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0" y="1042988"/>
          <a:ext cx="1422400" cy="59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</a:tblGrid>
              <a:tr h="595312">
                <a:tc>
                  <a:txBody>
                    <a:bodyPr/>
                    <a:lstStyle/>
                    <a:p>
                      <a:r>
                        <a:rPr lang="ru-RU" sz="1800" b="1" i="0" baseline="0" dirty="0" smtClean="0">
                          <a:solidFill>
                            <a:srgbClr val="000000"/>
                          </a:solidFill>
                        </a:rPr>
                        <a:t>предметы</a:t>
                      </a:r>
                      <a:r>
                        <a:rPr lang="ru-RU" sz="1800" b="1" baseline="0" dirty="0" smtClean="0"/>
                        <a:t> </a:t>
                      </a:r>
                      <a:endParaRPr lang="ru-RU" sz="1800" b="1" dirty="0"/>
                    </a:p>
                  </a:txBody>
                  <a:tcPr marL="91488" marR="91488" marT="45677" marB="45677" anchor="ctr"/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1557338" y="1628775"/>
          <a:ext cx="404812" cy="3656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812"/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ru-RU" sz="1800" baseline="0" dirty="0">
                        <a:solidFill>
                          <a:srgbClr val="000000"/>
                        </a:solidFill>
                      </a:endParaRPr>
                    </a:p>
                  </a:txBody>
                  <a:tcPr marL="91387" marR="91387" marT="45641" marB="456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E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2006600" y="1628775"/>
          <a:ext cx="433388" cy="3656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3388"/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ru-RU" sz="1800" baseline="0" dirty="0">
                        <a:solidFill>
                          <a:srgbClr val="000000"/>
                        </a:solidFill>
                      </a:endParaRPr>
                    </a:p>
                  </a:txBody>
                  <a:tcPr marL="91458" marR="91458" marT="45641" marB="456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E0FF"/>
                    </a:solidFill>
                  </a:tcPr>
                </a:tc>
              </a:tr>
            </a:tbl>
          </a:graphicData>
        </a:graphic>
      </p:graphicFrame>
      <p:cxnSp>
        <p:nvCxnSpPr>
          <p:cNvPr id="22632" name="Прямая соединительная линия 30"/>
          <p:cNvCxnSpPr>
            <a:cxnSpLocks noChangeShapeType="1"/>
          </p:cNvCxnSpPr>
          <p:nvPr/>
        </p:nvCxnSpPr>
        <p:spPr bwMode="auto">
          <a:xfrm>
            <a:off x="2546350" y="414338"/>
            <a:ext cx="0" cy="59848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1557338" y="2259013"/>
          <a:ext cx="404812" cy="3656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812"/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ru-RU" sz="1800" baseline="0" dirty="0">
                        <a:solidFill>
                          <a:srgbClr val="000000"/>
                        </a:solidFill>
                      </a:endParaRPr>
                    </a:p>
                  </a:txBody>
                  <a:tcPr marL="91387" marR="91387" marT="45641" marB="45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2097088" y="2254250"/>
          <a:ext cx="360362" cy="3656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362"/>
              </a:tblGrid>
              <a:tr h="365125"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ru-RU" sz="1800" baseline="0" dirty="0">
                        <a:solidFill>
                          <a:srgbClr val="000000"/>
                        </a:solidFill>
                      </a:endParaRPr>
                    </a:p>
                  </a:txBody>
                  <a:tcPr marL="91614" marR="91614" marT="45641" marB="456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1466850" y="4778375"/>
          <a:ext cx="404813" cy="406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813"/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ru-RU" sz="1800" baseline="0" dirty="0">
                        <a:solidFill>
                          <a:srgbClr val="000000"/>
                        </a:solidFill>
                      </a:endParaRPr>
                    </a:p>
                  </a:txBody>
                  <a:tcPr marL="91388" marR="91388" marT="45785" marB="457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2051050" y="4778375"/>
          <a:ext cx="438150" cy="4048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8150"/>
              </a:tblGrid>
              <a:tr h="404813"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ru-RU" sz="1800" baseline="0" dirty="0">
                        <a:solidFill>
                          <a:srgbClr val="000000"/>
                        </a:solidFill>
                      </a:endParaRPr>
                    </a:p>
                  </a:txBody>
                  <a:tcPr marL="91532" marR="91532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0" y="4959350"/>
          <a:ext cx="1376363" cy="173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363"/>
              </a:tblGrid>
              <a:tr h="1736725">
                <a:tc>
                  <a:txBody>
                    <a:bodyPr/>
                    <a:lstStyle/>
                    <a:p>
                      <a:r>
                        <a:rPr lang="ru-RU" sz="1800" b="0" i="0" baseline="0" dirty="0" err="1" smtClean="0">
                          <a:solidFill>
                            <a:srgbClr val="000000"/>
                          </a:solidFill>
                        </a:rPr>
                        <a:t>физ-ра</a:t>
                      </a:r>
                      <a:endParaRPr lang="ru-RU" sz="1800" b="0" i="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ru-RU" sz="1800" b="0" i="0" baseline="0" dirty="0" smtClean="0">
                          <a:solidFill>
                            <a:srgbClr val="000000"/>
                          </a:solidFill>
                        </a:rPr>
                        <a:t>ОБЖ, ОСЛ</a:t>
                      </a:r>
                    </a:p>
                    <a:p>
                      <a:r>
                        <a:rPr lang="ru-RU" sz="1800" b="0" i="0" baseline="0" dirty="0" smtClean="0">
                          <a:solidFill>
                            <a:srgbClr val="000000"/>
                          </a:solidFill>
                        </a:rPr>
                        <a:t>искусство</a:t>
                      </a:r>
                    </a:p>
                    <a:p>
                      <a:r>
                        <a:rPr lang="ru-RU" sz="1800" b="0" i="0" baseline="0" dirty="0" smtClean="0">
                          <a:solidFill>
                            <a:srgbClr val="000000"/>
                          </a:solidFill>
                        </a:rPr>
                        <a:t>черчение – нет в перечне!!!</a:t>
                      </a:r>
                      <a:endParaRPr lang="ru-RU" sz="1800" b="0" i="0" baseline="0" dirty="0">
                        <a:solidFill>
                          <a:srgbClr val="000000"/>
                        </a:solidFill>
                      </a:endParaRPr>
                    </a:p>
                  </a:txBody>
                  <a:tcPr marL="91421" marR="91421" marT="45703" marB="45703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1511300" y="2889250"/>
          <a:ext cx="360363" cy="4048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363"/>
              </a:tblGrid>
              <a:tr h="40481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522" marR="91522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2051050" y="2889250"/>
          <a:ext cx="360363" cy="4111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363"/>
              </a:tblGrid>
              <a:tr h="41116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522" marR="91522" marT="45764" marB="457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1557338" y="3519488"/>
          <a:ext cx="392112" cy="3714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2112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302" marR="91302" marT="45798" marB="457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1557338" y="4059238"/>
          <a:ext cx="347662" cy="3656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7662"/>
              </a:tblGrid>
              <a:tr h="36512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0" marR="91430" marT="45641" marB="456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2051050" y="3519488"/>
          <a:ext cx="392113" cy="3714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2113"/>
              </a:tblGrid>
              <a:tr h="371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302" marR="91302" marT="45798" marB="457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2097088" y="4059238"/>
          <a:ext cx="347662" cy="3656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7662"/>
              </a:tblGrid>
              <a:tr h="36512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0" marR="91430" marT="45641" marB="456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0" y="1628800"/>
          <a:ext cx="1511660" cy="5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660"/>
              </a:tblGrid>
              <a:tr h="449263">
                <a:tc>
                  <a:txBody>
                    <a:bodyPr/>
                    <a:lstStyle/>
                    <a:p>
                      <a:r>
                        <a:rPr lang="ru-RU" sz="1600" b="0" baseline="0" dirty="0" err="1" smtClean="0">
                          <a:solidFill>
                            <a:srgbClr val="000000"/>
                          </a:solidFill>
                        </a:rPr>
                        <a:t>Математика=</a:t>
                      </a:r>
                      <a:r>
                        <a:rPr lang="ru-RU" sz="1400" b="0" baseline="0" dirty="0" err="1" smtClean="0">
                          <a:solidFill>
                            <a:srgbClr val="000000"/>
                          </a:solidFill>
                        </a:rPr>
                        <a:t>Алг+геом+экз</a:t>
                      </a:r>
                      <a:endParaRPr lang="ru-RU" sz="1400" b="0" baseline="0" dirty="0">
                        <a:solidFill>
                          <a:srgbClr val="000000"/>
                        </a:solidFill>
                      </a:endParaRPr>
                    </a:p>
                  </a:txBody>
                  <a:tcPr marL="91418" marR="91418" marT="45640" marB="4564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161510" y="2258870"/>
          <a:ext cx="1157288" cy="579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288"/>
              </a:tblGrid>
              <a:tr h="579438"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</a:rPr>
                        <a:t>русский</a:t>
                      </a:r>
                    </a:p>
                    <a:p>
                      <a:pPr algn="ctr"/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</a:rPr>
                        <a:t>язык</a:t>
                      </a:r>
                      <a:endParaRPr lang="ru-RU" sz="1600" b="0" baseline="0" dirty="0">
                        <a:solidFill>
                          <a:srgbClr val="000000"/>
                        </a:solidFill>
                      </a:endParaRPr>
                    </a:p>
                  </a:txBody>
                  <a:tcPr marL="91400" marR="91400" marT="45745" marB="45745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6" name="Стрелка вправо 45"/>
          <p:cNvSpPr/>
          <p:nvPr/>
        </p:nvSpPr>
        <p:spPr bwMode="auto">
          <a:xfrm>
            <a:off x="5247075" y="5769260"/>
            <a:ext cx="945105" cy="63007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>
              <a:defRPr/>
            </a:pPr>
            <a:r>
              <a:rPr lang="ru-RU" sz="1400" dirty="0"/>
              <a:t>  сдал</a:t>
            </a:r>
          </a:p>
        </p:txBody>
      </p:sp>
      <p:sp>
        <p:nvSpPr>
          <p:cNvPr id="47" name="Стрелка вправо 46"/>
          <p:cNvSpPr/>
          <p:nvPr/>
        </p:nvSpPr>
        <p:spPr bwMode="auto">
          <a:xfrm rot="16200000">
            <a:off x="2198308" y="4047498"/>
            <a:ext cx="1665184" cy="608207"/>
          </a:xfrm>
          <a:prstGeom prst="rightArrow">
            <a:avLst>
              <a:gd name="adj1" fmla="val 50000"/>
              <a:gd name="adj2" fmla="val 79949"/>
            </a:avLst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/>
          <a:lstStyle/>
          <a:p>
            <a:pPr algn="ctr">
              <a:defRPr/>
            </a:pPr>
            <a:r>
              <a:rPr lang="ru-RU" sz="1400" dirty="0"/>
              <a:t>не сдал</a:t>
            </a:r>
          </a:p>
        </p:txBody>
      </p:sp>
      <p:cxnSp>
        <p:nvCxnSpPr>
          <p:cNvPr id="22705" name="Прямая со стрелкой 48"/>
          <p:cNvCxnSpPr>
            <a:cxnSpLocks noChangeShapeType="1"/>
          </p:cNvCxnSpPr>
          <p:nvPr/>
        </p:nvCxnSpPr>
        <p:spPr bwMode="auto">
          <a:xfrm flipV="1">
            <a:off x="6867525" y="6173788"/>
            <a:ext cx="0" cy="4508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706" name="Прямая соединительная линия 57"/>
          <p:cNvCxnSpPr>
            <a:cxnSpLocks noChangeShapeType="1"/>
          </p:cNvCxnSpPr>
          <p:nvPr/>
        </p:nvCxnSpPr>
        <p:spPr bwMode="auto">
          <a:xfrm>
            <a:off x="1962150" y="6624638"/>
            <a:ext cx="49053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707" name="Прямая соединительная линия 65"/>
          <p:cNvCxnSpPr>
            <a:cxnSpLocks noChangeShapeType="1"/>
          </p:cNvCxnSpPr>
          <p:nvPr/>
        </p:nvCxnSpPr>
        <p:spPr bwMode="auto">
          <a:xfrm flipH="1">
            <a:off x="1962150" y="5994400"/>
            <a:ext cx="0" cy="630238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3" name="Таблица 82"/>
          <p:cNvGraphicFramePr>
            <a:graphicFrameLocks noGrp="1"/>
          </p:cNvGraphicFramePr>
          <p:nvPr/>
        </p:nvGraphicFramePr>
        <p:xfrm>
          <a:off x="1422400" y="1089025"/>
          <a:ext cx="674688" cy="449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688"/>
              </a:tblGrid>
              <a:tr h="4492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rgbClr val="000000"/>
                          </a:solidFill>
                        </a:rPr>
                        <a:t>кл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ru-RU" sz="14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91388" marR="91388" marT="45640" marB="4564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" name="Таблица 84"/>
          <p:cNvGraphicFramePr>
            <a:graphicFrameLocks noGrp="1"/>
          </p:cNvGraphicFramePr>
          <p:nvPr/>
        </p:nvGraphicFramePr>
        <p:xfrm>
          <a:off x="1962150" y="1133475"/>
          <a:ext cx="539750" cy="360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750"/>
              </a:tblGrid>
              <a:tr h="360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экз.</a:t>
                      </a:r>
                    </a:p>
                  </a:txBody>
                  <a:tcPr marL="91388" marR="91388" marT="45761" marB="45761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431800" y="2754313"/>
          <a:ext cx="225425" cy="1125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25"/>
              </a:tblGrid>
              <a:tr h="112553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603" marR="91603" marT="45737" marB="45737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2592388" y="1898650"/>
          <a:ext cx="1349542" cy="1584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542"/>
              </a:tblGrid>
              <a:tr h="157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/>
                        <a:t>Сентябрь решает все!!!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i="1" dirty="0" smtClean="0"/>
                    </a:p>
                    <a:p>
                      <a:pPr algn="ctr"/>
                      <a:r>
                        <a:rPr lang="ru-RU" sz="1400" i="1" dirty="0" smtClean="0"/>
                        <a:t>нет </a:t>
                      </a:r>
                      <a:r>
                        <a:rPr lang="ru-RU" sz="1400" i="1" dirty="0" err="1" smtClean="0"/>
                        <a:t>атте</a:t>
                      </a:r>
                      <a:endParaRPr lang="ru-RU" sz="1400" i="1" dirty="0" smtClean="0"/>
                    </a:p>
                    <a:p>
                      <a:pPr algn="ctr"/>
                      <a:r>
                        <a:rPr lang="ru-RU" sz="1400" i="1" dirty="0" err="1" smtClean="0"/>
                        <a:t>стата</a:t>
                      </a:r>
                      <a:r>
                        <a:rPr lang="ru-RU" sz="1400" i="1" dirty="0" smtClean="0"/>
                        <a:t>!!! </a:t>
                      </a:r>
                    </a:p>
                    <a:p>
                      <a:pPr algn="ctr"/>
                      <a:endParaRPr lang="ru-RU" sz="1400" i="1" dirty="0" smtClean="0"/>
                    </a:p>
                  </a:txBody>
                  <a:tcPr marL="91473" marR="91473" marT="45709" marB="45709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4" name="Стрелка вправо 53"/>
          <p:cNvSpPr/>
          <p:nvPr/>
        </p:nvSpPr>
        <p:spPr bwMode="auto">
          <a:xfrm flipH="1">
            <a:off x="3941929" y="2663915"/>
            <a:ext cx="1080120" cy="81009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/>
          <a:lstStyle/>
          <a:p>
            <a:pPr>
              <a:defRPr/>
            </a:pPr>
            <a:r>
              <a:rPr lang="ru-RU" b="1" dirty="0" smtClean="0"/>
              <a:t>3 </a:t>
            </a:r>
            <a:r>
              <a:rPr lang="ru-RU" b="1" dirty="0" err="1" smtClean="0"/>
              <a:t>экз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96525" y="233645"/>
            <a:ext cx="8505825" cy="990110"/>
          </a:xfrm>
        </p:spPr>
        <p:txBody>
          <a:bodyPr/>
          <a:lstStyle/>
          <a:p>
            <a:pPr algn="ctr"/>
            <a:r>
              <a:rPr lang="ru-RU" altLang="ru-RU" sz="3200" b="1" dirty="0" smtClean="0"/>
              <a:t/>
            </a:r>
            <a:br>
              <a:rPr lang="ru-RU" altLang="ru-RU" sz="3200" b="1" dirty="0" smtClean="0"/>
            </a:br>
            <a:r>
              <a:rPr lang="ru-RU" altLang="ru-RU" sz="3200" b="1" dirty="0"/>
              <a:t/>
            </a:r>
            <a:br>
              <a:rPr lang="ru-RU" altLang="ru-RU" sz="3200" b="1" dirty="0"/>
            </a:br>
            <a:r>
              <a:rPr lang="ru-RU" altLang="ru-RU" sz="3200" b="1" dirty="0" smtClean="0"/>
              <a:t/>
            </a:r>
            <a:br>
              <a:rPr lang="ru-RU" altLang="ru-RU" sz="3200" b="1" dirty="0" smtClean="0"/>
            </a:br>
            <a:r>
              <a:rPr lang="ru-RU" altLang="ru-RU" sz="3200" b="1" dirty="0"/>
              <a:t/>
            </a:r>
            <a:br>
              <a:rPr lang="ru-RU" altLang="ru-RU" sz="3200" b="1" dirty="0"/>
            </a:br>
            <a:r>
              <a:rPr lang="ru-RU" altLang="ru-RU" sz="3200" b="1" dirty="0" smtClean="0"/>
              <a:t/>
            </a:r>
            <a:br>
              <a:rPr lang="ru-RU" altLang="ru-RU" sz="3200" b="1" dirty="0" smtClean="0"/>
            </a:br>
            <a:r>
              <a:rPr lang="ru-RU" altLang="ru-RU" sz="3200" b="1" dirty="0"/>
              <a:t/>
            </a:r>
            <a:br>
              <a:rPr lang="ru-RU" altLang="ru-RU" sz="3200" b="1" dirty="0"/>
            </a:br>
            <a:r>
              <a:rPr lang="ru-RU" altLang="ru-RU" sz="3200" b="1" dirty="0" smtClean="0"/>
              <a:t/>
            </a:r>
            <a:br>
              <a:rPr lang="ru-RU" altLang="ru-RU" sz="3200" b="1" dirty="0" smtClean="0"/>
            </a:br>
            <a:r>
              <a:rPr lang="ru-RU" altLang="ru-RU" sz="3200" b="1" dirty="0" smtClean="0"/>
              <a:t>Расписание экзаменов </a:t>
            </a:r>
            <a:br>
              <a:rPr lang="ru-RU" altLang="ru-RU" sz="3200" b="1" dirty="0" smtClean="0"/>
            </a:br>
            <a:endParaRPr lang="ru-RU" altLang="ru-RU" sz="3200" b="1" dirty="0" smtClean="0"/>
          </a:p>
        </p:txBody>
      </p:sp>
      <p:sp>
        <p:nvSpPr>
          <p:cNvPr id="23555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746575" y="998730"/>
            <a:ext cx="8199753" cy="4609855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Основной период ОГЭ 2023</a:t>
            </a:r>
          </a:p>
          <a:p>
            <a:pPr algn="ctr"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000" b="1" dirty="0" smtClean="0"/>
              <a:t>24 мая </a:t>
            </a:r>
            <a:r>
              <a:rPr lang="ru-RU" sz="2000" dirty="0" smtClean="0"/>
              <a:t>(среда) – </a:t>
            </a:r>
            <a:r>
              <a:rPr lang="ru-RU" sz="2000" dirty="0"/>
              <a:t>история, физика, биология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25 мая (четверг) </a:t>
            </a:r>
            <a:r>
              <a:rPr lang="ru-RU" sz="2000" b="1" dirty="0" smtClean="0"/>
              <a:t>- </a:t>
            </a:r>
            <a:r>
              <a:rPr lang="ru-RU" sz="2000" b="1" dirty="0" smtClean="0">
                <a:solidFill>
                  <a:srgbClr val="C00000"/>
                </a:solidFill>
              </a:rPr>
              <a:t>ПОСЛЕДНИЙ ЗВОНОК!!!</a:t>
            </a:r>
          </a:p>
          <a:p>
            <a:pPr>
              <a:buNone/>
            </a:pPr>
            <a:r>
              <a:rPr lang="ru-RU" sz="2000" b="1" dirty="0" smtClean="0"/>
              <a:t>30 мая </a:t>
            </a:r>
            <a:r>
              <a:rPr lang="ru-RU" sz="2000" dirty="0" smtClean="0"/>
              <a:t>(вторник) – химия, информатика, география, обществознание</a:t>
            </a:r>
          </a:p>
          <a:p>
            <a:pPr>
              <a:buNone/>
            </a:pPr>
            <a:r>
              <a:rPr lang="ru-RU" sz="2000" b="1" dirty="0" smtClean="0"/>
              <a:t>2 июня </a:t>
            </a:r>
            <a:r>
              <a:rPr lang="ru-RU" sz="2000" dirty="0" smtClean="0"/>
              <a:t>(пятница) – </a:t>
            </a:r>
            <a:r>
              <a:rPr lang="ru-RU" sz="2000" dirty="0"/>
              <a:t>иностранные языки (</a:t>
            </a:r>
            <a:r>
              <a:rPr lang="ru-RU" sz="2000" dirty="0" smtClean="0"/>
              <a:t>английский)</a:t>
            </a:r>
          </a:p>
          <a:p>
            <a:pPr>
              <a:buNone/>
            </a:pPr>
            <a:r>
              <a:rPr lang="ru-RU" sz="2000" b="1" dirty="0" smtClean="0"/>
              <a:t>6 июня </a:t>
            </a:r>
            <a:r>
              <a:rPr lang="ru-RU" sz="2000" dirty="0" smtClean="0"/>
              <a:t>(вторник) – русский язык (ОГЭ и ГВЭ)</a:t>
            </a:r>
          </a:p>
          <a:p>
            <a:pPr>
              <a:buNone/>
            </a:pPr>
            <a:r>
              <a:rPr lang="ru-RU" sz="2000" b="1" dirty="0" smtClean="0"/>
              <a:t>9 июня </a:t>
            </a:r>
            <a:r>
              <a:rPr lang="ru-RU" sz="2000" dirty="0" smtClean="0"/>
              <a:t>(пятница) – математика </a:t>
            </a:r>
            <a:r>
              <a:rPr lang="ru-RU" sz="2000" dirty="0"/>
              <a:t>(ОГЭ и ГВЭ)</a:t>
            </a:r>
          </a:p>
          <a:p>
            <a:pPr>
              <a:buNone/>
            </a:pPr>
            <a:r>
              <a:rPr lang="ru-RU" sz="2000" b="1" dirty="0" smtClean="0"/>
              <a:t>14 июня </a:t>
            </a:r>
            <a:r>
              <a:rPr lang="ru-RU" sz="2000" dirty="0" smtClean="0"/>
              <a:t>(</a:t>
            </a:r>
            <a:r>
              <a:rPr lang="ru-RU" sz="2000" dirty="0"/>
              <a:t>среда) </a:t>
            </a:r>
            <a:r>
              <a:rPr lang="ru-RU" sz="2000" dirty="0" smtClean="0"/>
              <a:t>- литература, </a:t>
            </a:r>
            <a:r>
              <a:rPr lang="ru-RU" sz="2000" dirty="0"/>
              <a:t>информатика, </a:t>
            </a:r>
            <a:r>
              <a:rPr lang="ru-RU" sz="2000" dirty="0" smtClean="0"/>
              <a:t>география</a:t>
            </a:r>
          </a:p>
          <a:p>
            <a:pPr>
              <a:buNone/>
            </a:pPr>
            <a:r>
              <a:rPr lang="ru-RU" sz="2000" b="1" dirty="0" smtClean="0"/>
              <a:t>17 июня </a:t>
            </a:r>
            <a:r>
              <a:rPr lang="ru-RU" sz="2000" dirty="0" smtClean="0"/>
              <a:t>(суббота) </a:t>
            </a:r>
            <a:r>
              <a:rPr lang="ru-RU" sz="2000" dirty="0"/>
              <a:t>- химия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  <a:p>
            <a:pPr>
              <a:buFont typeface="Wingdings" panose="05000000000000000000" pitchFamily="2" charset="2"/>
              <a:buNone/>
            </a:pPr>
            <a:endParaRPr lang="ru-RU" alt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693738"/>
          </a:xfrm>
        </p:spPr>
        <p:txBody>
          <a:bodyPr/>
          <a:lstStyle/>
          <a:p>
            <a:pPr algn="ctr"/>
            <a:r>
              <a:rPr lang="ru-RU" altLang="ru-RU" b="1" smtClean="0"/>
              <a:t>Полезные ссылки</a:t>
            </a:r>
          </a:p>
        </p:txBody>
      </p:sp>
      <p:sp>
        <p:nvSpPr>
          <p:cNvPr id="24579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385763" y="1133475"/>
            <a:ext cx="8551862" cy="4886325"/>
          </a:xfrm>
        </p:spPr>
        <p:txBody>
          <a:bodyPr/>
          <a:lstStyle/>
          <a:p>
            <a:endParaRPr lang="ru-RU" altLang="ru-RU" smtClean="0"/>
          </a:p>
          <a:p>
            <a:r>
              <a:rPr lang="ru-RU" altLang="ru-RU" smtClean="0"/>
              <a:t>--273-фз.рф.- </a:t>
            </a:r>
          </a:p>
          <a:p>
            <a:r>
              <a:rPr lang="en-US" altLang="ru-RU" smtClean="0"/>
              <a:t>school4.tomsk.ru</a:t>
            </a:r>
            <a:endParaRPr lang="ru-RU" altLang="ru-RU" smtClean="0"/>
          </a:p>
          <a:p>
            <a:r>
              <a:rPr lang="en-US" altLang="ru-RU" smtClean="0"/>
              <a:t>coko.tomsk.ru</a:t>
            </a:r>
            <a:endParaRPr lang="ru-RU" altLang="ru-RU" smtClean="0"/>
          </a:p>
          <a:p>
            <a:r>
              <a:rPr lang="en-US" altLang="ru-RU" smtClean="0"/>
              <a:t>edu.tomsk.gov.ru</a:t>
            </a:r>
            <a:endParaRPr lang="ru-RU" altLang="ru-RU" smtClean="0"/>
          </a:p>
          <a:p>
            <a:r>
              <a:rPr lang="ru-RU" altLang="ru-RU" smtClean="0"/>
              <a:t>Интернетурок</a:t>
            </a:r>
          </a:p>
          <a:p>
            <a:r>
              <a:rPr lang="en-US" altLang="ru-RU" smtClean="0"/>
              <a:t> fipi.ru </a:t>
            </a:r>
          </a:p>
          <a:p>
            <a:endParaRPr lang="ru-RU" alt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скиз">
  <a:themeElements>
    <a:clrScheme name="Эскиз 4">
      <a:dk1>
        <a:srgbClr val="333300"/>
      </a:dk1>
      <a:lt1>
        <a:srgbClr val="FFFFFF"/>
      </a:lt1>
      <a:dk2>
        <a:srgbClr val="663300"/>
      </a:dk2>
      <a:lt2>
        <a:srgbClr val="B2B2B2"/>
      </a:lt2>
      <a:accent1>
        <a:srgbClr val="DDC6A7"/>
      </a:accent1>
      <a:accent2>
        <a:srgbClr val="D9C167"/>
      </a:accent2>
      <a:accent3>
        <a:srgbClr val="FFFFFF"/>
      </a:accent3>
      <a:accent4>
        <a:srgbClr val="2A2A00"/>
      </a:accent4>
      <a:accent5>
        <a:srgbClr val="EBDFD0"/>
      </a:accent5>
      <a:accent6>
        <a:srgbClr val="C4AF5D"/>
      </a:accent6>
      <a:hlink>
        <a:srgbClr val="8A7A66"/>
      </a:hlink>
      <a:folHlink>
        <a:srgbClr val="C0AE9E"/>
      </a:folHlink>
    </a:clrScheme>
    <a:fontScheme name="Эски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Эскиз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Designs\Эскиз.pot</Template>
  <TotalTime>4972</TotalTime>
  <Words>2733</Words>
  <Application>Microsoft Office PowerPoint</Application>
  <PresentationFormat>Экран (4:3)</PresentationFormat>
  <Paragraphs>383</Paragraphs>
  <Slides>54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1" baseType="lpstr">
      <vt:lpstr>Microsoft YaHei</vt:lpstr>
      <vt:lpstr>Arial</vt:lpstr>
      <vt:lpstr>Tahoma</vt:lpstr>
      <vt:lpstr>Times New Roman</vt:lpstr>
      <vt:lpstr>Wingdings</vt:lpstr>
      <vt:lpstr>Эскиз</vt:lpstr>
      <vt:lpstr>CorelDRAW</vt:lpstr>
      <vt:lpstr>Родительское собрание</vt:lpstr>
      <vt:lpstr>Повестка собрания родителей IX классов</vt:lpstr>
      <vt:lpstr>Администрация школы</vt:lpstr>
      <vt:lpstr>Органы управления образования</vt:lpstr>
      <vt:lpstr>Годовой календарный учебный график</vt:lpstr>
      <vt:lpstr>Основные сокращения:</vt:lpstr>
      <vt:lpstr>ГИА в форме ОГЭ</vt:lpstr>
      <vt:lpstr>       Расписание экзаменов  </vt:lpstr>
      <vt:lpstr>Полезные ссылки</vt:lpstr>
      <vt:lpstr>Презентация PowerPoint</vt:lpstr>
      <vt:lpstr>Презентация PowerPoint</vt:lpstr>
      <vt:lpstr> Основной государственный экзамен - 2018</vt:lpstr>
      <vt:lpstr>Основные положения ГИА-9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Чтобы получить аттестат нужно:</vt:lpstr>
      <vt:lpstr>ВАЖНО!!!</vt:lpstr>
      <vt:lpstr>Портфолио </vt:lpstr>
      <vt:lpstr>Образовательный рейтинг</vt:lpstr>
      <vt:lpstr>Структура портфолио </vt:lpstr>
      <vt:lpstr>Сводная итоговая ведомость портфолио </vt:lpstr>
      <vt:lpstr>Куда пойти учиться?</vt:lpstr>
      <vt:lpstr>МАОУ СОШ №4 </vt:lpstr>
      <vt:lpstr>На что ориентированы предлагаемые  профили?</vt:lpstr>
      <vt:lpstr>Презентация PowerPoint</vt:lpstr>
      <vt:lpstr>Презентация PowerPoint</vt:lpstr>
      <vt:lpstr>Правила  поведения в лесу в пожароопасный период  </vt:lpstr>
      <vt:lpstr>  В пожароопасный сезон в лесу запрещается: </vt:lpstr>
      <vt:lpstr>Презентация PowerPoint</vt:lpstr>
      <vt:lpstr>Презентация PowerPoint</vt:lpstr>
      <vt:lpstr>Презентация PowerPoint</vt:lpstr>
      <vt:lpstr>  Сигнал оповещения населения о чрезвычайной ситуации</vt:lpstr>
      <vt:lpstr>Презентация PowerPoint</vt:lpstr>
      <vt:lpstr>Презентация PowerPoint</vt:lpstr>
      <vt:lpstr>Статья 7.27 КоАП РФ.</vt:lpstr>
      <vt:lpstr>Презентация PowerPoint</vt:lpstr>
      <vt:lpstr>Нецензурная брань — часть лексики русского языка, содержащая непристойные, грубые, вульгарные выражения.   Эта часть лексики широко используется в речи представителей так называемого «социального дна» — людей, склонных к асоциальному поведению.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ФЗ № 273-ФЗ от 29.12.2012  «Об образовании в РФ» Основные понятия:</vt:lpstr>
      <vt:lpstr>ФЗ № 273-ФЗ от 29.12.2012 «Об образовании в РФ»</vt:lpstr>
      <vt:lpstr>Статья 43. Обязанности и ответственность обучающихся</vt:lpstr>
      <vt:lpstr>Статья 43. Обязанности и ответственность обучающихся</vt:lpstr>
      <vt:lpstr>Статья 44. Права, обязанности и ответственность в сфере образования родителей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Светлана Шмакова</dc:creator>
  <cp:lastModifiedBy>Пользователь Windows</cp:lastModifiedBy>
  <cp:revision>382</cp:revision>
  <dcterms:created xsi:type="dcterms:W3CDTF">1601-01-01T00:00:00Z</dcterms:created>
  <dcterms:modified xsi:type="dcterms:W3CDTF">2023-05-11T02:42:43Z</dcterms:modified>
</cp:coreProperties>
</file>