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78" r:id="rId3"/>
    <p:sldId id="280" r:id="rId4"/>
    <p:sldId id="281" r:id="rId5"/>
    <p:sldId id="284" r:id="rId6"/>
    <p:sldId id="286" r:id="rId7"/>
    <p:sldId id="309" r:id="rId8"/>
    <p:sldId id="290" r:id="rId9"/>
    <p:sldId id="291" r:id="rId10"/>
    <p:sldId id="310" r:id="rId11"/>
    <p:sldId id="312" r:id="rId12"/>
    <p:sldId id="315" r:id="rId13"/>
    <p:sldId id="293" r:id="rId14"/>
    <p:sldId id="294" r:id="rId15"/>
    <p:sldId id="319" r:id="rId16"/>
    <p:sldId id="320" r:id="rId17"/>
    <p:sldId id="295" r:id="rId18"/>
    <p:sldId id="317" r:id="rId19"/>
    <p:sldId id="316" r:id="rId20"/>
    <p:sldId id="297" r:id="rId21"/>
    <p:sldId id="298" r:id="rId22"/>
    <p:sldId id="305" r:id="rId23"/>
    <p:sldId id="306" r:id="rId24"/>
    <p:sldId id="307" r:id="rId25"/>
    <p:sldId id="308" r:id="rId26"/>
    <p:sldId id="321" r:id="rId27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B4DE86"/>
    <a:srgbClr val="CEEAB0"/>
    <a:srgbClr val="8B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324" autoAdjust="0"/>
  </p:normalViewPr>
  <p:slideViewPr>
    <p:cSldViewPr>
      <p:cViewPr varScale="1">
        <p:scale>
          <a:sx n="74" d="100"/>
          <a:sy n="74" d="100"/>
        </p:scale>
        <p:origin x="20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CBF58-74AA-4117-956E-42F128B506E8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AA239-D0CB-41BD-BD87-B75E7AEAD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6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54E40-936C-4523-8C0E-277D8510C36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C98E7-AABB-410F-A52F-FA4FC28E8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6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33AC-0E34-40F6-B057-288E2E685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423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CB09-2AD6-4D38-A877-BC8E4E229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76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2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  <p:pic>
        <p:nvPicPr>
          <p:cNvPr id="14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260648"/>
            <a:ext cx="4572000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61178" y="1484784"/>
            <a:ext cx="8821644" cy="52303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http://s4.pic4you.ru/y2014/08-12/12216/4542705-thumb.pn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804248" y="116632"/>
            <a:ext cx="2072295" cy="1196751"/>
          </a:xfrm>
          <a:prstGeom prst="rect">
            <a:avLst/>
          </a:prstGeom>
          <a:noFill/>
        </p:spPr>
      </p:pic>
      <p:pic>
        <p:nvPicPr>
          <p:cNvPr id="13" name="Picture 12" descr="https://img-fotki.yandex.ru/get/5001/20573769.70/0_9c14e_6410e5e8_S"/>
          <p:cNvPicPr>
            <a:picLocks noChangeAspect="1" noChangeArrowheads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92960"/>
            <a:ext cx="1224136" cy="1150689"/>
          </a:xfrm>
          <a:prstGeom prst="rect">
            <a:avLst/>
          </a:prstGeom>
          <a:noFill/>
        </p:spPr>
      </p:pic>
      <p:pic>
        <p:nvPicPr>
          <p:cNvPr id="14" name="Picture 12" descr="http://img10.proshkolu.ru/content/media/pic/std/4000000/3160000/3159976-066939f1a7fc953a.png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1835696" y="260648"/>
            <a:ext cx="4572000" cy="9662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u.tomedu.ru/" TargetMode="External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69E6E1F701884E9F79FD7891C4422A96FC6F6570087FAC197F1B63E1C32CCB38D8ED52980CFE7920C278F83750A972BD2D82B9Ai6WAG" TargetMode="External"/><Relationship Id="rId2" Type="http://schemas.openxmlformats.org/officeDocument/2006/relationships/hyperlink" Target="consultantplus://offline/ref=769E6E1F701884E9F79FD7891C4422A96FC6F45C0B82FAC197F1B63E1C32CCB38D8ED52E8EC4B8971936D78E77168928CFC4299869i5W4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769E6E1F701884E9F79FD7891C4422A96FC4FC570B83FAC197F1B63E1C32CCB38D8ED5298C90E2871D7F828169149436CEDA29i9W9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43767" y="1700808"/>
            <a:ext cx="8424936" cy="3791575"/>
            <a:chOff x="1192415" y="1441824"/>
            <a:chExt cx="7014101" cy="41224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92415" y="1441824"/>
              <a:ext cx="7014101" cy="501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b="1" dirty="0">
                <a:ln w="19050">
                  <a:solidFill>
                    <a:prstClr val="white"/>
                  </a:solidFill>
                  <a:prstDash val="solid"/>
                </a:ln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79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50167" y="3072155"/>
            <a:ext cx="83185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</a:t>
            </a:r>
            <a:r>
              <a:rPr lang="ru-RU" sz="2800" b="1" dirty="0" smtClean="0">
                <a:solidFill>
                  <a:srgbClr val="000000"/>
                </a:solidFill>
              </a:rPr>
              <a:t> Общая </a:t>
            </a:r>
            <a:r>
              <a:rPr lang="ru-RU" sz="2800" b="1" dirty="0">
                <a:solidFill>
                  <a:srgbClr val="000000"/>
                </a:solidFill>
              </a:rPr>
              <a:t>информация для родителей 	</a:t>
            </a:r>
            <a:r>
              <a:rPr lang="ru-RU" sz="2800" b="1" dirty="0" smtClean="0">
                <a:solidFill>
                  <a:srgbClr val="000000"/>
                </a:solidFill>
              </a:rPr>
              <a:t>будущих</a:t>
            </a:r>
          </a:p>
          <a:p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   первоклассников.</a:t>
            </a:r>
            <a:endParaRPr lang="en-US" sz="800" b="1" dirty="0">
              <a:solidFill>
                <a:srgbClr val="0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2.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Информация </a:t>
            </a:r>
            <a:r>
              <a:rPr lang="ru-RU" sz="2800" b="1" dirty="0">
                <a:solidFill>
                  <a:srgbClr val="000000"/>
                </a:solidFill>
              </a:rPr>
              <a:t>о школе №4 </a:t>
            </a:r>
            <a:endParaRPr lang="ru-RU" sz="2800" b="1" dirty="0" smtClean="0">
              <a:solidFill>
                <a:srgbClr val="000000"/>
              </a:solidFill>
            </a:endParaRPr>
          </a:p>
          <a:p>
            <a:r>
              <a:rPr lang="ru-RU" sz="2800" b="1" dirty="0" smtClean="0">
                <a:solidFill>
                  <a:srgbClr val="000000"/>
                </a:solidFill>
              </a:rPr>
              <a:t>     (</a:t>
            </a:r>
            <a:r>
              <a:rPr lang="ru-RU" sz="2800" b="1" dirty="0">
                <a:solidFill>
                  <a:srgbClr val="000000"/>
                </a:solidFill>
              </a:rPr>
              <a:t>история, </a:t>
            </a:r>
            <a:r>
              <a:rPr lang="ru-RU" sz="2800" b="1" dirty="0" smtClean="0">
                <a:solidFill>
                  <a:srgbClr val="000000"/>
                </a:solidFill>
              </a:rPr>
              <a:t>традиции</a:t>
            </a:r>
            <a:r>
              <a:rPr lang="ru-RU" sz="2800" b="1" dirty="0">
                <a:solidFill>
                  <a:srgbClr val="000000"/>
                </a:solidFill>
              </a:rPr>
              <a:t>, направления, достижения).</a:t>
            </a:r>
            <a:endParaRPr lang="en-US" sz="2800" b="1" dirty="0">
              <a:solidFill>
                <a:srgbClr val="0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3.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Правила </a:t>
            </a:r>
            <a:r>
              <a:rPr lang="ru-RU" sz="2800" b="1" dirty="0">
                <a:solidFill>
                  <a:srgbClr val="000000"/>
                </a:solidFill>
              </a:rPr>
              <a:t>приёма в 1 </a:t>
            </a:r>
            <a:r>
              <a:rPr lang="ru-RU" sz="2800" b="1" dirty="0" smtClean="0">
                <a:solidFill>
                  <a:srgbClr val="000000"/>
                </a:solidFill>
              </a:rPr>
              <a:t>класс. </a:t>
            </a:r>
          </a:p>
          <a:p>
            <a:endParaRPr lang="ru-RU" sz="800" b="1" dirty="0" smtClean="0">
              <a:solidFill>
                <a:srgbClr val="0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4.</a:t>
            </a:r>
            <a:r>
              <a:rPr lang="ru-RU" sz="2800" b="1" dirty="0" smtClean="0">
                <a:solidFill>
                  <a:srgbClr val="000000"/>
                </a:solidFill>
              </a:rPr>
              <a:t> Знакомство </a:t>
            </a:r>
            <a:r>
              <a:rPr lang="ru-RU" sz="2800" b="1" dirty="0">
                <a:solidFill>
                  <a:srgbClr val="000000"/>
                </a:solidFill>
              </a:rPr>
              <a:t>с учителями</a:t>
            </a:r>
            <a:r>
              <a:rPr lang="ru-RU" sz="2800" b="1" dirty="0" smtClean="0">
                <a:solidFill>
                  <a:srgbClr val="000000"/>
                </a:solidFill>
              </a:rPr>
              <a:t>.</a:t>
            </a:r>
          </a:p>
          <a:p>
            <a:endParaRPr lang="ru-RU" sz="800" b="1" dirty="0">
              <a:solidFill>
                <a:srgbClr val="00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5.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Информация </a:t>
            </a:r>
            <a:r>
              <a:rPr lang="ru-RU" sz="2800" b="1" dirty="0">
                <a:solidFill>
                  <a:srgbClr val="000000"/>
                </a:solidFill>
              </a:rPr>
              <a:t>о школе Искусств №4</a:t>
            </a:r>
          </a:p>
          <a:p>
            <a:endParaRPr lang="ru-RU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ru-RU" b="1" dirty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457" y="1700808"/>
            <a:ext cx="8352929" cy="11521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/>
              <a:t>Повестка собрания родителей </a:t>
            </a:r>
            <a:r>
              <a:rPr lang="ru-RU" sz="3600" b="1" dirty="0" smtClean="0"/>
              <a:t>будущих  первоклассников </a:t>
            </a:r>
            <a:endParaRPr lang="ru-RU" sz="3600" b="1" dirty="0">
              <a:ln w="19050">
                <a:solidFill>
                  <a:prstClr val="white"/>
                </a:solidFill>
                <a:prstDash val="solid"/>
              </a:ln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453336"/>
            <a:ext cx="1800200" cy="19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8" name="Group 5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95232852"/>
              </p:ext>
            </p:extLst>
          </p:nvPr>
        </p:nvGraphicFramePr>
        <p:xfrm>
          <a:off x="251520" y="1556793"/>
          <a:ext cx="8568952" cy="5069300"/>
        </p:xfrm>
        <a:graphic>
          <a:graphicData uri="http://schemas.openxmlformats.org/drawingml/2006/table">
            <a:tbl>
              <a:tblPr/>
              <a:tblGrid>
                <a:gridCol w="1184202"/>
                <a:gridCol w="3119052"/>
                <a:gridCol w="4265698"/>
              </a:tblGrid>
              <a:tr h="497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Класс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Программа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Направление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А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«Перспектива»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Общеобразовательный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Б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«Перспектива»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Общеобразовательный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В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«Перспектива»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Общеобразовательный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Г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«Перспектива»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Хореографический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Д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«Перспектива»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Общеобразовательный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1Е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«Перспектива»</a:t>
                      </a:r>
                      <a:endParaRPr lang="ru-RU" sz="2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Общеобразовательный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325" name="Rectangle 325"/>
          <p:cNvSpPr>
            <a:spLocks noChangeArrowheads="1"/>
          </p:cNvSpPr>
          <p:nvPr/>
        </p:nvSpPr>
        <p:spPr bwMode="auto">
          <a:xfrm>
            <a:off x="179512" y="142874"/>
            <a:ext cx="8784976" cy="119789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Tahoma" charset="0"/>
              </a:rPr>
              <a:t>Распределение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747159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8" name="Group 5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4232896"/>
              </p:ext>
            </p:extLst>
          </p:nvPr>
        </p:nvGraphicFramePr>
        <p:xfrm>
          <a:off x="179513" y="1556793"/>
          <a:ext cx="8784975" cy="5112566"/>
        </p:xfrm>
        <a:graphic>
          <a:graphicData uri="http://schemas.openxmlformats.org/drawingml/2006/table">
            <a:tbl>
              <a:tblPr/>
              <a:tblGrid>
                <a:gridCol w="1624675"/>
                <a:gridCol w="7160300"/>
              </a:tblGrid>
              <a:tr h="8990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Костырева</a:t>
                      </a:r>
                      <a:r>
                        <a:rPr lang="ru-RU" sz="3200" dirty="0" smtClean="0"/>
                        <a:t> Ульяна Валерьевна</a:t>
                      </a:r>
                      <a:endParaRPr lang="ru-RU" sz="32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90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Котырло</a:t>
                      </a:r>
                      <a:r>
                        <a:rPr lang="ru-RU" sz="2800" dirty="0" smtClean="0"/>
                        <a:t> Лариса Ивановна</a:t>
                      </a:r>
                      <a:endParaRPr lang="ru-RU" sz="2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368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Аверьянова Елена Олеговна</a:t>
                      </a:r>
                      <a:endParaRPr lang="ru-RU" sz="2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67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Ваганова Надежда Анатольевна</a:t>
                      </a:r>
                      <a:endParaRPr lang="ru-RU" sz="2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88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Баранова Татьяна Николаевна</a:t>
                      </a:r>
                      <a:endParaRPr lang="ru-RU" sz="28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511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1Е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Литвинова Татьяна</a:t>
                      </a:r>
                      <a:r>
                        <a:rPr lang="ru-RU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Валерьевна</a:t>
                      </a:r>
                      <a:endParaRPr lang="ru-RU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325" name="Rectangle 325"/>
          <p:cNvSpPr>
            <a:spLocks noChangeArrowheads="1"/>
          </p:cNvSpPr>
          <p:nvPr/>
        </p:nvSpPr>
        <p:spPr bwMode="auto">
          <a:xfrm>
            <a:off x="179512" y="74481"/>
            <a:ext cx="8856984" cy="12487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600" dirty="0"/>
              <a:t>Классные руководители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502173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8937625" cy="1152128"/>
          </a:xfrm>
          <a:prstGeom prst="rect">
            <a:avLst/>
          </a:prstGeom>
          <a:solidFill>
            <a:schemeClr val="accent2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</a:rPr>
              <a:t>Способы подачи заявления в 1 класс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6375" y="998538"/>
            <a:ext cx="8731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b="1" u="sng" dirty="0">
              <a:solidFill>
                <a:schemeClr val="tx2"/>
              </a:solidFill>
            </a:endParaRPr>
          </a:p>
          <a:p>
            <a:pPr eaLnBrk="1" hangingPunct="1"/>
            <a:endParaRPr lang="ru-RU" b="1" dirty="0" smtClean="0">
              <a:solidFill>
                <a:schemeClr val="tx2"/>
              </a:solidFill>
            </a:endParaRPr>
          </a:p>
          <a:p>
            <a:pPr eaLnBrk="1" hangingPunct="1"/>
            <a:endParaRPr lang="ru-RU" sz="800" b="1" dirty="0">
              <a:solidFill>
                <a:schemeClr val="tx2"/>
              </a:solidFill>
            </a:endParaRPr>
          </a:p>
          <a:p>
            <a:pPr eaLnBrk="1" hangingPunct="1"/>
            <a:endParaRPr lang="ru-RU" sz="800" b="1" dirty="0">
              <a:solidFill>
                <a:schemeClr val="tx2"/>
              </a:solidFill>
            </a:endParaRPr>
          </a:p>
          <a:p>
            <a:pPr eaLnBrk="1" hangingPunct="1"/>
            <a:endParaRPr lang="ru-RU" dirty="0"/>
          </a:p>
          <a:p>
            <a:pPr eaLnBrk="1" hangingPunct="1"/>
            <a:r>
              <a:rPr lang="ru-RU" b="1" dirty="0">
                <a:solidFill>
                  <a:schemeClr val="tx2"/>
                </a:solidFill>
              </a:rPr>
              <a:t>                       </a:t>
            </a:r>
          </a:p>
          <a:p>
            <a:pPr eaLnBrk="1" hangingPunct="1"/>
            <a:r>
              <a:rPr lang="ru-RU" b="1" dirty="0">
                <a:solidFill>
                  <a:schemeClr val="tx2"/>
                </a:solidFill>
              </a:rPr>
              <a:t>                  </a:t>
            </a:r>
            <a:endParaRPr lang="ru-RU" sz="800" b="1" dirty="0">
              <a:solidFill>
                <a:schemeClr val="tx2"/>
              </a:solidFill>
            </a:endParaRPr>
          </a:p>
          <a:p>
            <a:pPr eaLnBrk="1" hangingPunct="1"/>
            <a:r>
              <a:rPr lang="ru-RU" sz="800" b="1" dirty="0">
                <a:solidFill>
                  <a:schemeClr val="tx2"/>
                </a:solidFill>
              </a:rPr>
              <a:t>                                    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8673" y="2151883"/>
            <a:ext cx="8568952" cy="430887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С </a:t>
            </a:r>
            <a:r>
              <a:rPr lang="ru-RU" b="1" dirty="0">
                <a:solidFill>
                  <a:schemeClr val="tx2"/>
                </a:solidFill>
              </a:rPr>
              <a:t>помощью сервиса  ЕПГУ. </a:t>
            </a:r>
            <a:r>
              <a:rPr lang="ru-RU" dirty="0"/>
              <a:t>(</a:t>
            </a:r>
            <a:r>
              <a:rPr lang="ru-RU" u="sng" dirty="0">
                <a:hlinkClick r:id="rId2"/>
              </a:rPr>
              <a:t>https://www.gosuslugi.ru</a:t>
            </a:r>
            <a:r>
              <a:rPr lang="ru-RU" u="sng" dirty="0" smtClean="0">
                <a:hlinkClick r:id="rId2"/>
              </a:rPr>
              <a:t>/</a:t>
            </a:r>
            <a:r>
              <a:rPr lang="ru-RU" dirty="0" smtClean="0"/>
              <a:t>) </a:t>
            </a:r>
            <a:endParaRPr lang="ru-RU" sz="900" dirty="0" smtClean="0"/>
          </a:p>
          <a:p>
            <a:pPr eaLnBrk="1" hangingPunct="1">
              <a:buAutoNum type="arabicPeriod"/>
            </a:pPr>
            <a:endParaRPr lang="ru-RU" sz="800" dirty="0" smtClean="0"/>
          </a:p>
          <a:p>
            <a:pPr eaLnBrk="1" hangingPunct="1">
              <a:buAutoNum type="arabicPeriod"/>
            </a:pPr>
            <a:endParaRPr lang="ru-RU" sz="800" dirty="0" smtClean="0"/>
          </a:p>
          <a:p>
            <a:pPr eaLnBrk="1" hangingPunct="1"/>
            <a:r>
              <a:rPr lang="ru-RU" b="1" dirty="0" smtClean="0">
                <a:ln w="0"/>
                <a:solidFill>
                  <a:srgbClr val="002060"/>
                </a:solidFill>
              </a:rPr>
              <a:t>2.</a:t>
            </a:r>
            <a:r>
              <a:rPr lang="ru-RU" dirty="0" smtClean="0">
                <a:ln w="0"/>
                <a:solidFill>
                  <a:srgbClr val="002060"/>
                </a:solidFill>
              </a:rPr>
              <a:t> </a:t>
            </a:r>
            <a:r>
              <a:rPr lang="ru-RU" b="1" dirty="0" smtClean="0">
                <a:ln w="0"/>
                <a:solidFill>
                  <a:srgbClr val="002060"/>
                </a:solidFill>
              </a:rPr>
              <a:t>Через Портал образовательных услуг Томской области. </a:t>
            </a:r>
            <a:r>
              <a:rPr lang="ru-RU" dirty="0" smtClean="0">
                <a:ln w="0"/>
                <a:solidFill>
                  <a:srgbClr val="002060"/>
                </a:solidFill>
              </a:rPr>
              <a:t> </a:t>
            </a:r>
          </a:p>
          <a:p>
            <a:pPr eaLnBrk="1" hangingPunct="1"/>
            <a:r>
              <a:rPr lang="ru-RU" dirty="0">
                <a:ln w="0"/>
                <a:solidFill>
                  <a:srgbClr val="002060"/>
                </a:solidFill>
              </a:rPr>
              <a:t> </a:t>
            </a:r>
            <a:r>
              <a:rPr lang="ru-RU" dirty="0" smtClean="0">
                <a:ln w="0"/>
                <a:solidFill>
                  <a:srgbClr val="002060"/>
                </a:solidFill>
              </a:rPr>
              <a:t>    </a:t>
            </a:r>
            <a:r>
              <a:rPr lang="ru-RU" dirty="0" smtClean="0"/>
              <a:t>(</a:t>
            </a: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://eu.tomedu.ru</a:t>
            </a:r>
            <a:r>
              <a:rPr lang="ru-RU" u="sng" dirty="0" smtClean="0">
                <a:hlinkClick r:id="rId3"/>
              </a:rPr>
              <a:t>/</a:t>
            </a:r>
            <a:r>
              <a:rPr lang="ru-RU" dirty="0" smtClean="0"/>
              <a:t>)</a:t>
            </a:r>
            <a:endParaRPr lang="ru-RU" sz="800" dirty="0" smtClean="0"/>
          </a:p>
          <a:p>
            <a:pPr eaLnBrk="1" hangingPunct="1"/>
            <a:endParaRPr lang="ru-RU" sz="800" dirty="0" smtClean="0"/>
          </a:p>
          <a:p>
            <a:pPr eaLnBrk="1" hangingPunct="1"/>
            <a:endParaRPr lang="ru-RU" sz="800" dirty="0"/>
          </a:p>
          <a:p>
            <a:pPr eaLnBrk="1" hangingPunct="1"/>
            <a:endParaRPr lang="ru-RU" sz="800" b="1" dirty="0" smtClean="0"/>
          </a:p>
          <a:p>
            <a:pPr eaLnBrk="1" hangingPunct="1"/>
            <a:endParaRPr lang="ru-RU" sz="800" b="1" dirty="0" smtClean="0"/>
          </a:p>
          <a:p>
            <a:pPr eaLnBrk="1" hangingPunct="1"/>
            <a:r>
              <a:rPr lang="ru-RU" b="1" dirty="0">
                <a:solidFill>
                  <a:schemeClr val="tx2"/>
                </a:solidFill>
              </a:rPr>
              <a:t>3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>
                <a:solidFill>
                  <a:schemeClr val="tx2"/>
                </a:solidFill>
              </a:rPr>
              <a:t>Личное обращение </a:t>
            </a:r>
            <a:r>
              <a:rPr lang="ru-RU" b="1" dirty="0" smtClean="0">
                <a:solidFill>
                  <a:schemeClr val="tx2"/>
                </a:solidFill>
              </a:rPr>
              <a:t>заявителя в ОУ.</a:t>
            </a:r>
          </a:p>
          <a:p>
            <a:pPr eaLnBrk="1" hangingPunct="1"/>
            <a:endParaRPr lang="ru-RU" b="1" dirty="0" smtClean="0">
              <a:solidFill>
                <a:schemeClr val="tx2"/>
              </a:solidFill>
            </a:endParaRPr>
          </a:p>
          <a:p>
            <a:pPr eaLnBrk="1" hangingPunct="1"/>
            <a:endParaRPr lang="ru-RU" sz="1000" b="1" dirty="0">
              <a:solidFill>
                <a:schemeClr val="tx2"/>
              </a:solidFill>
            </a:endParaRPr>
          </a:p>
          <a:p>
            <a:pPr eaLnBrk="1" hangingPunct="1"/>
            <a:r>
              <a:rPr lang="ru-RU" b="1" dirty="0">
                <a:solidFill>
                  <a:schemeClr val="tx2"/>
                </a:solidFill>
              </a:rPr>
              <a:t>4</a:t>
            </a:r>
            <a:r>
              <a:rPr lang="ru-RU" b="1" dirty="0" smtClean="0">
                <a:solidFill>
                  <a:schemeClr val="tx2"/>
                </a:solidFill>
              </a:rPr>
              <a:t>. </a:t>
            </a:r>
            <a:r>
              <a:rPr lang="ru-RU" b="1" dirty="0">
                <a:solidFill>
                  <a:schemeClr val="tx2"/>
                </a:solidFill>
              </a:rPr>
              <a:t>Посредством почтового отправления.</a:t>
            </a:r>
          </a:p>
          <a:p>
            <a:pPr eaLnBrk="1" hangingPunct="1"/>
            <a:r>
              <a:rPr lang="ru-RU" b="1" dirty="0" smtClean="0">
                <a:ln w="0"/>
                <a:solidFill>
                  <a:srgbClr val="002060"/>
                </a:solidFill>
              </a:rPr>
              <a:t>     </a:t>
            </a:r>
            <a:r>
              <a:rPr lang="ru-RU" dirty="0" smtClean="0">
                <a:ln w="0"/>
                <a:solidFill>
                  <a:srgbClr val="002060"/>
                </a:solidFill>
              </a:rPr>
              <a:t>( заказное письмо)                    </a:t>
            </a:r>
            <a:endParaRPr lang="ru-RU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chemeClr val="accent2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</a:rPr>
              <a:t>Способы подачи заявления в 1 класс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6375" y="998538"/>
            <a:ext cx="8731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b="1" u="sng" dirty="0">
              <a:solidFill>
                <a:schemeClr val="tx2"/>
              </a:solidFill>
            </a:endParaRPr>
          </a:p>
          <a:p>
            <a:pPr eaLnBrk="1" hangingPunct="1"/>
            <a:endParaRPr lang="ru-RU" b="1" dirty="0" smtClean="0">
              <a:solidFill>
                <a:schemeClr val="tx2"/>
              </a:solidFill>
            </a:endParaRPr>
          </a:p>
          <a:p>
            <a:pPr eaLnBrk="1" hangingPunct="1"/>
            <a:endParaRPr lang="ru-RU" dirty="0"/>
          </a:p>
          <a:p>
            <a:pPr eaLnBrk="1" hangingPunct="1"/>
            <a:r>
              <a:rPr lang="ru-RU" b="1" dirty="0">
                <a:solidFill>
                  <a:schemeClr val="tx2"/>
                </a:solidFill>
              </a:rPr>
              <a:t>                       </a:t>
            </a:r>
          </a:p>
          <a:p>
            <a:pPr eaLnBrk="1" hangingPunct="1"/>
            <a:r>
              <a:rPr lang="ru-RU" b="1" dirty="0">
                <a:solidFill>
                  <a:schemeClr val="tx2"/>
                </a:solidFill>
              </a:rPr>
              <a:t>                  </a:t>
            </a:r>
            <a:endParaRPr lang="ru-RU" sz="800" b="1" dirty="0">
              <a:solidFill>
                <a:schemeClr val="tx2"/>
              </a:solidFill>
            </a:endParaRPr>
          </a:p>
          <a:p>
            <a:pPr eaLnBrk="1" hangingPunct="1"/>
            <a:r>
              <a:rPr lang="ru-RU" sz="800" b="1" dirty="0">
                <a:solidFill>
                  <a:schemeClr val="tx2"/>
                </a:solidFill>
              </a:rPr>
              <a:t>                                     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6375" y="1340768"/>
            <a:ext cx="8505825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3300"/>
                </a:solidFill>
              </a:rPr>
              <a:t> </a:t>
            </a:r>
            <a:endParaRPr lang="ru-RU" sz="800" b="1" dirty="0">
              <a:solidFill>
                <a:srgbClr val="FF3300"/>
              </a:solidFill>
            </a:endParaRPr>
          </a:p>
          <a:p>
            <a:pPr eaLnBrk="1" hangingPunct="1"/>
            <a:r>
              <a:rPr lang="ru-RU" b="1" dirty="0">
                <a:solidFill>
                  <a:srgbClr val="FF3300"/>
                </a:solidFill>
              </a:rPr>
              <a:t>                                    Внимание!</a:t>
            </a:r>
          </a:p>
          <a:p>
            <a:pPr eaLnBrk="1" hangingPunct="1"/>
            <a:endParaRPr lang="ru-RU" sz="800" b="1" dirty="0"/>
          </a:p>
          <a:p>
            <a:pPr eaLnBrk="1" hangingPunct="1"/>
            <a:r>
              <a:rPr lang="ru-RU" b="1" dirty="0"/>
              <a:t>                  Все заявления вносятся в АИС </a:t>
            </a:r>
            <a:r>
              <a:rPr lang="ru-RU" dirty="0"/>
              <a:t>(автоматизированная информационная система</a:t>
            </a:r>
            <a:r>
              <a:rPr lang="ru-RU" dirty="0" smtClean="0"/>
              <a:t>)</a:t>
            </a:r>
            <a:endParaRPr lang="ru-RU" b="1" dirty="0" smtClean="0"/>
          </a:p>
          <a:p>
            <a:pPr eaLnBrk="1" hangingPunct="1"/>
            <a:r>
              <a:rPr lang="ru-RU" b="1" dirty="0" smtClean="0"/>
              <a:t>                  « Е – услуги. Образование» </a:t>
            </a:r>
            <a:endParaRPr lang="ru-RU" sz="900" b="1" dirty="0"/>
          </a:p>
          <a:p>
            <a:pPr eaLnBrk="1" hangingPunct="1"/>
            <a:endParaRPr lang="ru-RU" sz="1600" dirty="0">
              <a:solidFill>
                <a:srgbClr val="FF3300"/>
              </a:solidFill>
            </a:endParaRPr>
          </a:p>
          <a:p>
            <a:pPr algn="ctr" eaLnBrk="1" hangingPunct="1"/>
            <a:r>
              <a:rPr lang="ru-RU" b="1" dirty="0"/>
              <a:t>  Датой регистрации о зачислении является день поступления заявления в ОУ</a:t>
            </a:r>
            <a:r>
              <a:rPr lang="ru-RU" b="1" dirty="0" smtClean="0"/>
              <a:t>.</a:t>
            </a:r>
          </a:p>
          <a:p>
            <a:pPr algn="ctr" eaLnBrk="1" hangingPunct="1"/>
            <a:endParaRPr lang="ru-RU" sz="1400" b="1" dirty="0"/>
          </a:p>
          <a:p>
            <a:pPr algn="ctr" eaLnBrk="1" hangingPunct="1"/>
            <a:r>
              <a:rPr lang="ru-RU" b="1" dirty="0">
                <a:solidFill>
                  <a:srgbClr val="FF0000"/>
                </a:solidFill>
              </a:rPr>
              <a:t>Регистрация </a:t>
            </a:r>
            <a:r>
              <a:rPr lang="ru-RU" b="1" dirty="0" smtClean="0">
                <a:solidFill>
                  <a:srgbClr val="FF0000"/>
                </a:solidFill>
              </a:rPr>
              <a:t>заявлений: </a:t>
            </a:r>
          </a:p>
          <a:p>
            <a:pPr algn="ctr" eaLnBrk="1" hangingPunct="1"/>
            <a:r>
              <a:rPr lang="ru-RU" sz="10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ru-RU" b="1" dirty="0" smtClean="0"/>
              <a:t>через</a:t>
            </a:r>
            <a:r>
              <a:rPr lang="ru-RU" b="1" dirty="0" smtClean="0">
                <a:solidFill>
                  <a:srgbClr val="FF0000"/>
                </a:solidFill>
              </a:rPr>
              <a:t> ЕПГУ, </a:t>
            </a:r>
          </a:p>
          <a:p>
            <a:pPr algn="ctr" eaLnBrk="1" hangingPunct="1"/>
            <a:r>
              <a:rPr lang="ru-RU" b="1" dirty="0"/>
              <a:t>ч</a:t>
            </a:r>
            <a:r>
              <a:rPr lang="ru-RU" b="1" dirty="0" smtClean="0"/>
              <a:t>ерез</a:t>
            </a:r>
            <a:r>
              <a:rPr lang="ru-RU" b="1" dirty="0" smtClean="0">
                <a:solidFill>
                  <a:srgbClr val="FF0000"/>
                </a:solidFill>
              </a:rPr>
              <a:t> Портал образовательных услуг ТО </a:t>
            </a:r>
          </a:p>
          <a:p>
            <a:pPr algn="ctr" eaLnBrk="1" hangingPunct="1"/>
            <a:endParaRPr lang="ru-RU" sz="10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осуществляется </a:t>
            </a:r>
            <a:r>
              <a:rPr lang="ru-RU" b="1" dirty="0">
                <a:solidFill>
                  <a:srgbClr val="FF0000"/>
                </a:solidFill>
              </a:rPr>
              <a:t>автоматически.</a:t>
            </a:r>
          </a:p>
          <a:p>
            <a:pPr eaLnBrk="1" hangingPunct="1"/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839" y="6525344"/>
            <a:ext cx="1413297" cy="18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678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4975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/>
              <a:t>Информация для родителей будущих первоклассников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9512" y="1556792"/>
            <a:ext cx="8640960" cy="4924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ru-RU" sz="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случаях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подачи заявления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b="1" dirty="0">
                <a:solidFill>
                  <a:schemeClr val="tx2"/>
                </a:solidFill>
              </a:rPr>
              <a:t>     посредством почтового </a:t>
            </a:r>
            <a:r>
              <a:rPr lang="ru-RU" b="1" dirty="0" smtClean="0">
                <a:solidFill>
                  <a:schemeClr val="tx2"/>
                </a:solidFill>
              </a:rPr>
              <a:t>отправления, </a:t>
            </a:r>
            <a:endParaRPr lang="ru-RU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ЕПГУ, </a:t>
            </a:r>
            <a:r>
              <a:rPr lang="ru-RU" b="1" dirty="0" smtClean="0">
                <a:solidFill>
                  <a:schemeClr val="tx2"/>
                </a:solidFill>
              </a:rPr>
              <a:t>Портала образовательных услуг ТО,  </a:t>
            </a:r>
            <a:endParaRPr lang="ru-RU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ru-RU" b="1" u="sng" dirty="0">
                <a:solidFill>
                  <a:srgbClr val="FF3300"/>
                </a:solidFill>
              </a:rPr>
              <a:t>к</a:t>
            </a:r>
            <a:r>
              <a:rPr lang="ru-RU" b="1" u="sng" dirty="0" smtClean="0">
                <a:solidFill>
                  <a:srgbClr val="FF3300"/>
                </a:solidFill>
              </a:rPr>
              <a:t>опии </a:t>
            </a:r>
            <a:r>
              <a:rPr lang="ru-RU" b="1" dirty="0" smtClean="0">
                <a:solidFill>
                  <a:srgbClr val="FF3300"/>
                </a:solidFill>
              </a:rPr>
              <a:t> </a:t>
            </a:r>
            <a:r>
              <a:rPr lang="ru-RU" b="1" dirty="0">
                <a:solidFill>
                  <a:srgbClr val="FF3300"/>
                </a:solidFill>
              </a:rPr>
              <a:t>документов должны быть </a:t>
            </a:r>
            <a:endParaRPr lang="ru-RU" b="1" dirty="0" smtClean="0">
              <a:solidFill>
                <a:srgbClr val="FF3300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rgbClr val="FF3300"/>
                </a:solidFill>
              </a:rPr>
              <a:t>предоставлены в ОУ до 30.06.2023г.</a:t>
            </a:r>
            <a:endParaRPr lang="ru-RU" b="1" dirty="0">
              <a:solidFill>
                <a:schemeClr val="tx2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                   ( по графику работы комиссии)</a:t>
            </a:r>
          </a:p>
          <a:p>
            <a:pPr algn="just" eaLnBrk="1" hangingPunct="1"/>
            <a:r>
              <a:rPr lang="ru-RU" sz="1800" dirty="0" smtClean="0"/>
              <a:t>      Учреждение </a:t>
            </a:r>
            <a:r>
              <a:rPr lang="ru-RU" sz="1800" dirty="0"/>
              <a:t>осуществляет проверку достоверности сведений, указанных в заявлении о приёме на обучение, и соответствия действительности поданных электронных образов документов. Информация о результатах рассмотрения заявления о приеме на обучение направляется на указанный в заявлении о приеме на обучение адрес (почтовый и (или) электронный) и в личный кабинет ЕПГУ (при условии завершения прохождения процедуры регистрации в единой системе идентификации и аутентификации при предоставлении согласия родителем(</a:t>
            </a:r>
            <a:r>
              <a:rPr lang="ru-RU" sz="1800" dirty="0" err="1"/>
              <a:t>ями</a:t>
            </a:r>
            <a:r>
              <a:rPr lang="ru-RU" sz="1800" dirty="0"/>
              <a:t>) (законным(</a:t>
            </a:r>
            <a:r>
              <a:rPr lang="ru-RU" sz="1800" dirty="0" err="1"/>
              <a:t>ыми</a:t>
            </a:r>
            <a:r>
              <a:rPr lang="ru-RU" sz="1800" dirty="0"/>
              <a:t>) представителем(</a:t>
            </a:r>
            <a:r>
              <a:rPr lang="ru-RU" sz="1800" dirty="0" err="1"/>
              <a:t>ями</a:t>
            </a:r>
            <a:r>
              <a:rPr lang="ru-RU" sz="1800" dirty="0"/>
              <a:t>) ребёнка или поступающим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219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4975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sz="3600" b="1" dirty="0" smtClean="0"/>
              <a:t>Первоочередной порядок предоставления мест в ОУ.</a:t>
            </a:r>
            <a:endParaRPr lang="ru-RU" sz="3600" dirty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4537" y="1628800"/>
            <a:ext cx="8637943" cy="49552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 sz="2000" dirty="0"/>
              <a:t>В первоочередном порядке предоставляются места в Учреждение детям, указанным в </a:t>
            </a:r>
            <a:r>
              <a:rPr lang="ru-RU" sz="2000" dirty="0">
                <a:hlinkClick r:id="rId2"/>
              </a:rPr>
              <a:t>абзаце втором части 6 статьи 19</a:t>
            </a:r>
            <a:r>
              <a:rPr lang="ru-RU" sz="2000" dirty="0"/>
              <a:t> Федерального закона от 27 мая 1998 г. № 76-ФЗ "О статусе военнослужащих"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(</a:t>
            </a:r>
            <a:r>
              <a:rPr lang="ru-RU" sz="2000" dirty="0"/>
              <a:t>по месту жительства их семей</a:t>
            </a:r>
            <a:r>
              <a:rPr lang="ru-RU" sz="2000" dirty="0" smtClean="0"/>
              <a:t>).</a:t>
            </a:r>
            <a:endParaRPr lang="ru-RU" sz="800" dirty="0" smtClean="0"/>
          </a:p>
          <a:p>
            <a:endParaRPr lang="ru-RU" sz="800" dirty="0"/>
          </a:p>
          <a:p>
            <a:r>
              <a:rPr lang="ru-RU" sz="2000" dirty="0"/>
              <a:t>В первоочередном порядке предоставляются места в Учреждение (по месту жительства независимо от формы собственности) детям, указанным в </a:t>
            </a:r>
            <a:r>
              <a:rPr lang="ru-RU" sz="2000" dirty="0">
                <a:hlinkClick r:id="rId3"/>
              </a:rPr>
              <a:t>части 6 статьи 46</a:t>
            </a:r>
            <a:r>
              <a:rPr lang="ru-RU" sz="2000" dirty="0"/>
              <a:t> Федерального закона от 7 февраля 2011 г. N 3- ФЗ "О полиции</a:t>
            </a:r>
            <a:r>
              <a:rPr lang="ru-RU" sz="2000" dirty="0" smtClean="0"/>
              <a:t>".</a:t>
            </a:r>
          </a:p>
          <a:p>
            <a:endParaRPr lang="ru-RU" sz="800" dirty="0"/>
          </a:p>
          <a:p>
            <a:r>
              <a:rPr lang="ru-RU" sz="2000" dirty="0"/>
              <a:t>В первоочередном порядке предоставляются места в Учреждение детям, указанным в </a:t>
            </a:r>
            <a:r>
              <a:rPr lang="ru-RU" sz="2000" dirty="0">
                <a:hlinkClick r:id="rId4"/>
              </a:rPr>
              <a:t>части 14 статьи 3</a:t>
            </a:r>
            <a:r>
              <a:rPr lang="ru-RU" sz="2000" dirty="0"/>
              <a:t> Федерального закона от 30 декабря 2012 г. № 283-ФЗ "О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Федерации"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(</a:t>
            </a:r>
            <a:r>
              <a:rPr lang="ru-RU" sz="1800" b="1" dirty="0">
                <a:solidFill>
                  <a:srgbClr val="FF0000"/>
                </a:solidFill>
              </a:rPr>
              <a:t>по месту жительства</a:t>
            </a:r>
            <a:r>
              <a:rPr lang="ru-RU" sz="1800" b="1" dirty="0" smtClean="0">
                <a:solidFill>
                  <a:srgbClr val="FF0000"/>
                </a:solidFill>
              </a:rPr>
              <a:t>).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4975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sz="3600" b="1" dirty="0"/>
              <a:t>Право преимущественного приёма на обучение.</a:t>
            </a:r>
            <a:endParaRPr lang="ru-RU" sz="3600" dirty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4537" y="1628800"/>
            <a:ext cx="863794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01540"/>
            <a:ext cx="8208912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Федеральным законом от 02.12.2019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411-ФЗ "О внесении изменений в статью 54 Семейного кодекса Российской Федерации и статью 67 Федерального закона "Об образовании в Российской Федерации" проживающие в одной семье и имеющие общее место жительства дети имеют право преимущественного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приёма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обучение по образовательным программам начального общего образования.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 flipV="1">
            <a:off x="539550" y="5423161"/>
            <a:ext cx="8136905" cy="958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548300"/>
            <a:ext cx="7678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Приём документов с 28 марта – 30 июня в  по графику работы приёмной комиссии.  </a:t>
            </a:r>
            <a:r>
              <a:rPr 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Зачисление в школу  обязательно.  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79213"/>
            <a:ext cx="8830122" cy="1133475"/>
          </a:xfrm>
          <a:solidFill>
            <a:schemeClr val="tx2">
              <a:lumMod val="40000"/>
              <a:lumOff val="6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/>
              <a:t>Информация для родителей будущих первоклассников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6375" y="1340767"/>
            <a:ext cx="87312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sz="800" b="1" u="sng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b="1" u="sng" dirty="0" smtClean="0">
                <a:solidFill>
                  <a:schemeClr val="tx2"/>
                </a:solidFill>
              </a:rPr>
              <a:t>Необходимые </a:t>
            </a:r>
            <a:r>
              <a:rPr lang="ru-RU" b="1" u="sng" dirty="0">
                <a:solidFill>
                  <a:schemeClr val="tx2"/>
                </a:solidFill>
              </a:rPr>
              <a:t>документы при поступлении в школу:</a:t>
            </a:r>
            <a:endParaRPr lang="ru-RU" b="1" dirty="0">
              <a:solidFill>
                <a:schemeClr val="tx2"/>
              </a:solidFill>
            </a:endParaRPr>
          </a:p>
          <a:p>
            <a:pPr eaLnBrk="1" hangingPunct="1"/>
            <a:endParaRPr lang="ru-RU" sz="8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ru-RU" sz="800" b="1" dirty="0">
                <a:solidFill>
                  <a:schemeClr val="tx2"/>
                </a:solidFill>
              </a:rPr>
              <a:t>                </a:t>
            </a:r>
            <a:r>
              <a:rPr lang="ru-RU" b="1" dirty="0">
                <a:solidFill>
                  <a:schemeClr val="tx2"/>
                </a:solidFill>
              </a:rPr>
              <a:t>(при записи в </a:t>
            </a:r>
            <a:r>
              <a:rPr lang="ru-RU" b="1" dirty="0" smtClean="0">
                <a:solidFill>
                  <a:schemeClr val="tx2"/>
                </a:solidFill>
              </a:rPr>
              <a:t>школу)</a:t>
            </a:r>
            <a:endParaRPr lang="ru-RU" sz="800" b="1" dirty="0" smtClean="0">
              <a:solidFill>
                <a:schemeClr val="tx2"/>
              </a:solidFill>
            </a:endParaRPr>
          </a:p>
          <a:p>
            <a:pPr marL="360000" eaLnBrk="1" hangingPunct="1"/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0000" eaLnBrk="1" hangingPunct="1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Предъявить документ, удостоверяющий личность</a:t>
            </a:r>
          </a:p>
          <a:p>
            <a:pPr marL="360000" eaLnBrk="1" hangingPunct="1"/>
            <a:r>
              <a:rPr lang="ru-RU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Копия документа, удостоверяющего личность  и СНИЛС </a:t>
            </a:r>
            <a:endParaRPr lang="ru-RU" b="1" dirty="0">
              <a:solidFill>
                <a:srgbClr val="82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Заявление родителей </a:t>
            </a:r>
          </a:p>
          <a:p>
            <a:pPr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(или законных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представителей установленного образца)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Свидетельство о рождении. </a:t>
            </a:r>
          </a:p>
          <a:p>
            <a:pPr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(подлинник и  ксерокопия)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подтверждающий факт проживания ребёнка на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закреплённой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 школой территории</a:t>
            </a:r>
          </a:p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(подлинник и  ксерокопия)</a:t>
            </a:r>
          </a:p>
          <a:p>
            <a:pPr eaLnBrk="1" hangingPunct="1"/>
            <a:r>
              <a:rPr lang="ru-RU" b="1" dirty="0">
                <a:solidFill>
                  <a:srgbClr val="2A2A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88640"/>
            <a:ext cx="8731251" cy="1152128"/>
          </a:xfrm>
          <a:solidFill>
            <a:schemeClr val="accent2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Информация для родителей будущих первоклассников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6375" y="1179513"/>
            <a:ext cx="873125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Документ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подтверждающий факт проживания  ребёнка на закрепленной за школой </a:t>
            </a:r>
          </a:p>
          <a:p>
            <a:pPr algn="ctr" eaLnBrk="1" hangingPunct="1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территории: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1. ксерокопии 3 страниц паспорта </a:t>
            </a:r>
          </a:p>
          <a:p>
            <a:pPr algn="ctr" eaLnBrk="1" hangingPunct="1"/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ru-RU" b="1" dirty="0"/>
              <a:t>первой страницы , страницы с пропиской  и страницы, где вписан ребёнок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dirty="0"/>
              <a:t>(</a:t>
            </a:r>
            <a:r>
              <a:rPr lang="ru-RU" i="1" dirty="0"/>
              <a:t>Если ребёнок не вписан в паспорт родителя, то факт проживания его на закреплённой территории подтверждается свидетельством из УФМС</a:t>
            </a:r>
            <a:r>
              <a:rPr lang="ru-RU" dirty="0"/>
              <a:t>)</a:t>
            </a:r>
            <a:endParaRPr lang="ru-RU" dirty="0">
              <a:solidFill>
                <a:srgbClr val="A50021"/>
              </a:solidFill>
            </a:endParaRPr>
          </a:p>
          <a:p>
            <a:pPr eaLnBrk="1" hangingPunct="1"/>
            <a:r>
              <a:rPr lang="ru-RU" b="1" dirty="0">
                <a:solidFill>
                  <a:srgbClr val="A50021"/>
                </a:solidFill>
              </a:rPr>
              <a:t>                                       </a:t>
            </a:r>
            <a:r>
              <a:rPr lang="ru-RU" b="1" dirty="0"/>
              <a:t>или  </a:t>
            </a:r>
          </a:p>
          <a:p>
            <a:pPr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2. свидетельство из УФМС  по месту жительства  или месту пребывания ребёнка</a:t>
            </a:r>
          </a:p>
          <a:p>
            <a:pPr eaLnBrk="1" hangingPunct="1"/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ru-RU" b="1" dirty="0" smtClean="0"/>
              <a:t>(</a:t>
            </a:r>
            <a:r>
              <a:rPr lang="ru-RU" b="1" dirty="0"/>
              <a:t>подлинник и его ксерокопия)</a:t>
            </a:r>
            <a:r>
              <a:rPr lang="ru-RU" sz="2000" b="1" dirty="0">
                <a:solidFill>
                  <a:srgbClr val="000000"/>
                </a:solidFill>
              </a:rPr>
              <a:t>	</a:t>
            </a:r>
          </a:p>
          <a:p>
            <a:pPr eaLnBrk="1" hangingPunct="1"/>
            <a:r>
              <a:rPr lang="ru-RU" sz="2000" b="1" dirty="0"/>
              <a:t>      </a:t>
            </a:r>
            <a:r>
              <a:rPr lang="ru-RU" sz="2000" b="1" dirty="0" smtClean="0">
                <a:solidFill>
                  <a:srgbClr val="000000"/>
                </a:solidFill>
              </a:rPr>
              <a:t>      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79213"/>
            <a:ext cx="8830122" cy="1133475"/>
          </a:xfrm>
          <a:solidFill>
            <a:schemeClr val="tx2">
              <a:lumMod val="40000"/>
              <a:lumOff val="6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/>
              <a:t>Информация для родителей будущих первоклассников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9513" y="1556792"/>
            <a:ext cx="8640959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u="sng" dirty="0" smtClean="0">
                <a:solidFill>
                  <a:srgbClr val="820000"/>
                </a:solidFill>
              </a:rPr>
              <a:t>Документы, которые могут быть предоставлены:</a:t>
            </a:r>
            <a:endParaRPr lang="ru-RU" b="1" dirty="0">
              <a:solidFill>
                <a:srgbClr val="820000"/>
              </a:solidFill>
            </a:endParaRPr>
          </a:p>
          <a:p>
            <a:pPr eaLnBrk="1" hangingPunct="1"/>
            <a:endParaRPr lang="ru-RU" sz="8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4. Копия документа, подтверждающего установление опеки или попечительства </a:t>
            </a:r>
            <a:r>
              <a:rPr lang="ru-RU" dirty="0" smtClean="0"/>
              <a:t>(при необходимости)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5.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Справка  с места работы родителя </a:t>
            </a:r>
            <a:r>
              <a:rPr lang="ru-RU" dirty="0" smtClean="0"/>
              <a:t>(законного представителя)</a:t>
            </a:r>
            <a:r>
              <a:rPr lang="ru-RU" b="1" dirty="0" smtClean="0">
                <a:solidFill>
                  <a:srgbClr val="002060"/>
                </a:solidFill>
              </a:rPr>
              <a:t>при наличии права внеочередного или первоочередного приёма на обучение.</a:t>
            </a:r>
          </a:p>
          <a:p>
            <a:pPr eaLnBrk="1" hangingPunct="1"/>
            <a:r>
              <a:rPr lang="ru-RU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При использовании права преимущественного приёма: </a:t>
            </a:r>
          </a:p>
          <a:p>
            <a:pPr marL="0" indent="0" eaLnBrk="1" hangingPunct="1"/>
            <a:r>
              <a:rPr lang="ru-RU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копия свидетельства о рождении брата/сестры  </a:t>
            </a:r>
          </a:p>
          <a:p>
            <a:pPr marL="0" indent="0" eaLnBrk="1" hangingPunct="1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( копия паспорта брата/сестры) </a:t>
            </a:r>
          </a:p>
          <a:p>
            <a:pPr marL="0" indent="0" eaLnBrk="1" hangingPunct="1"/>
            <a:r>
              <a:rPr lang="ru-RU" b="1" dirty="0" smtClean="0">
                <a:solidFill>
                  <a:srgbClr val="002060"/>
                </a:solidFill>
              </a:rPr>
              <a:t>7. </a:t>
            </a:r>
            <a:r>
              <a:rPr lang="ru-RU" b="1" dirty="0">
                <a:solidFill>
                  <a:srgbClr val="002060"/>
                </a:solidFill>
              </a:rPr>
              <a:t>Копия заключения ПМПК </a:t>
            </a:r>
            <a:r>
              <a:rPr lang="ru-RU" dirty="0"/>
              <a:t>(при наличии</a:t>
            </a:r>
            <a:r>
              <a:rPr lang="ru-RU" dirty="0" smtClean="0"/>
              <a:t>)                        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Пакет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документов должен быть полным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ru-RU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2429474"/>
              </p:ext>
            </p:extLst>
          </p:nvPr>
        </p:nvGraphicFramePr>
        <p:xfrm>
          <a:off x="179512" y="188640"/>
          <a:ext cx="8784976" cy="648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age" r:id="rId3" imgW="12406349" imgH="9269841" progId="">
                  <p:embed/>
                </p:oleObj>
              </mc:Choice>
              <mc:Fallback>
                <p:oleObj name="Image" r:id="rId3" imgW="12406349" imgH="9269841" progId="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481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3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79512" y="260648"/>
            <a:ext cx="8784976" cy="6463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ru-RU" sz="800" b="1" u="sng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ru-RU" b="1" u="sng" dirty="0" smtClean="0">
                <a:solidFill>
                  <a:schemeClr val="tx2"/>
                </a:solidFill>
              </a:rPr>
              <a:t>Необходимые </a:t>
            </a:r>
            <a:r>
              <a:rPr lang="ru-RU" b="1" u="sng" dirty="0">
                <a:solidFill>
                  <a:schemeClr val="tx2"/>
                </a:solidFill>
              </a:rPr>
              <a:t>документы при распределении по классам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</a:p>
          <a:p>
            <a:pPr algn="ctr" eaLnBrk="1" hangingPunct="1"/>
            <a:endParaRPr lang="ru-RU" sz="800" b="1" u="sng" dirty="0">
              <a:solidFill>
                <a:schemeClr val="tx2"/>
              </a:solidFill>
            </a:endParaRPr>
          </a:p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4. Карта или бланк фиксации готовности ребёнка к школе из детского сада от психолога</a:t>
            </a:r>
            <a:r>
              <a:rPr lang="ru-RU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     ( ПРИ НАЛИЧИИ)</a:t>
            </a:r>
            <a:endParaRPr lang="ru-RU" b="1" dirty="0">
              <a:solidFill>
                <a:srgbClr val="000000"/>
              </a:solidFill>
            </a:endParaRPr>
          </a:p>
          <a:p>
            <a:pPr indent="-360000" eaLnBrk="1" hangingPunct="1"/>
            <a:r>
              <a:rPr lang="ru-RU" b="1" dirty="0">
                <a:solidFill>
                  <a:srgbClr val="000000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Желательно, чтобы бланк фиксации готовности ребёнка к школе из детского сада от психолога  был предоставлен </a:t>
            </a:r>
            <a:r>
              <a:rPr lang="ru-RU" b="1" u="sng" dirty="0">
                <a:solidFill>
                  <a:srgbClr val="FF0000"/>
                </a:solidFill>
              </a:rPr>
              <a:t>в </a:t>
            </a:r>
            <a:r>
              <a:rPr lang="ru-RU" b="1" u="sng" dirty="0" smtClean="0">
                <a:solidFill>
                  <a:srgbClr val="FF0000"/>
                </a:solidFill>
              </a:rPr>
              <a:t>мае - июне 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(окончательное комплектование классов - август)</a:t>
            </a:r>
            <a:endParaRPr lang="ru-RU" sz="2000" b="1" dirty="0">
              <a:solidFill>
                <a:srgbClr val="000000"/>
              </a:solidFill>
            </a:endParaRPr>
          </a:p>
          <a:p>
            <a:pPr eaLnBrk="1" hangingPunct="1"/>
            <a:endParaRPr lang="ru-RU" sz="800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ru-RU" sz="2200" b="1" dirty="0" smtClean="0">
                <a:solidFill>
                  <a:srgbClr val="000000"/>
                </a:solidFill>
              </a:rPr>
              <a:t>5</a:t>
            </a:r>
            <a:r>
              <a:rPr lang="ru-RU" sz="2200" b="1" dirty="0">
                <a:solidFill>
                  <a:srgbClr val="000000"/>
                </a:solidFill>
              </a:rPr>
              <a:t>. Медицинская карта (форма 026/у) </a:t>
            </a:r>
            <a:r>
              <a:rPr lang="ru-RU" sz="2200" b="1" u="sng" dirty="0">
                <a:solidFill>
                  <a:srgbClr val="000000"/>
                </a:solidFill>
              </a:rPr>
              <a:t>с заключениями всех  специалистов и необходимыми печатями </a:t>
            </a:r>
            <a:r>
              <a:rPr lang="ru-RU" sz="2200" b="1" u="sng" dirty="0" smtClean="0">
                <a:solidFill>
                  <a:srgbClr val="000000"/>
                </a:solidFill>
              </a:rPr>
              <a:t>.</a:t>
            </a:r>
            <a:endParaRPr lang="ru-RU" sz="800" b="1" u="sng" dirty="0" smtClean="0">
              <a:solidFill>
                <a:srgbClr val="000000"/>
              </a:solidFill>
            </a:endParaRPr>
          </a:p>
          <a:p>
            <a:pPr eaLnBrk="1" hangingPunct="1"/>
            <a:endParaRPr lang="ru-RU" sz="800" b="1" u="sng" dirty="0">
              <a:solidFill>
                <a:srgbClr val="000000"/>
              </a:solidFill>
            </a:endParaRPr>
          </a:p>
          <a:p>
            <a:pPr eaLnBrk="1" hangingPunct="1"/>
            <a:r>
              <a:rPr lang="ru-RU" sz="2200" b="1" dirty="0">
                <a:solidFill>
                  <a:srgbClr val="000000"/>
                </a:solidFill>
              </a:rPr>
              <a:t>6. Карта прививок (форма 063/у).   </a:t>
            </a:r>
            <a:r>
              <a:rPr lang="ru-RU" sz="800" b="1" dirty="0" smtClean="0">
                <a:solidFill>
                  <a:srgbClr val="000000"/>
                </a:solidFill>
              </a:rPr>
              <a:t>\</a:t>
            </a:r>
            <a:r>
              <a:rPr lang="ru-RU" sz="2200" b="1" dirty="0" smtClean="0">
                <a:solidFill>
                  <a:srgbClr val="000000"/>
                </a:solidFill>
              </a:rPr>
              <a:t>      </a:t>
            </a:r>
            <a:endParaRPr lang="ru-RU" sz="2200" b="1" dirty="0">
              <a:solidFill>
                <a:srgbClr val="000000"/>
              </a:solidFill>
            </a:endParaRPr>
          </a:p>
          <a:p>
            <a:pPr eaLnBrk="1" hangingPunct="1"/>
            <a:r>
              <a:rPr lang="ru-RU" sz="2200" b="1" dirty="0">
                <a:solidFill>
                  <a:srgbClr val="000000"/>
                </a:solidFill>
              </a:rPr>
              <a:t>7. Сертификат прививок</a:t>
            </a:r>
            <a:r>
              <a:rPr lang="ru-RU" sz="22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/>
            <a:endParaRPr lang="ru-RU" sz="800" b="1" dirty="0">
              <a:solidFill>
                <a:srgbClr val="000000"/>
              </a:solidFill>
            </a:endParaRPr>
          </a:p>
          <a:p>
            <a:pPr eaLnBrk="1" hangingPunct="1"/>
            <a:r>
              <a:rPr lang="ru-RU" sz="2200" b="1" dirty="0">
                <a:solidFill>
                  <a:srgbClr val="000000"/>
                </a:solidFill>
              </a:rPr>
              <a:t>8. Копия страхового медицинского полиса. </a:t>
            </a:r>
          </a:p>
          <a:p>
            <a:pPr algn="ctr" eaLnBrk="1" hangingPunct="1"/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b="1" dirty="0">
                <a:solidFill>
                  <a:srgbClr val="FF0000"/>
                </a:solidFill>
              </a:rPr>
              <a:t>( медицинские документы можно </a:t>
            </a:r>
            <a:r>
              <a:rPr lang="ru-RU" b="1" dirty="0" smtClean="0">
                <a:solidFill>
                  <a:srgbClr val="FF0000"/>
                </a:solidFill>
              </a:rPr>
              <a:t>предоставить до конца августа)</a:t>
            </a:r>
          </a:p>
        </p:txBody>
      </p:sp>
    </p:spTree>
    <p:extLst>
      <p:ext uri="{BB962C8B-B14F-4D97-AF65-F5344CB8AC3E}">
        <p14:creationId xmlns:p14="http://schemas.microsoft.com/office/powerpoint/2010/main" val="31873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1152128"/>
          </a:xfrm>
          <a:solidFill>
            <a:schemeClr val="tx2">
              <a:lumMod val="40000"/>
              <a:lumOff val="6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79512" y="1484784"/>
            <a:ext cx="8784976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A50021"/>
                </a:solidFill>
              </a:rPr>
              <a:t>         28 марта 2023г.- первый приёмный день заявлений</a:t>
            </a:r>
          </a:p>
          <a:p>
            <a:pPr eaLnBrk="1" hangingPunct="1"/>
            <a:r>
              <a:rPr lang="ru-RU" sz="2000" b="1" dirty="0">
                <a:solidFill>
                  <a:srgbClr val="A50021"/>
                </a:solidFill>
              </a:rPr>
              <a:t> </a:t>
            </a:r>
            <a:r>
              <a:rPr lang="ru-RU" sz="2000" b="1" dirty="0" smtClean="0">
                <a:solidFill>
                  <a:srgbClr val="A50021"/>
                </a:solidFill>
              </a:rPr>
              <a:t>                      08.30 – 12.30 </a:t>
            </a:r>
            <a:r>
              <a:rPr lang="ru-RU" sz="2000" b="1" dirty="0"/>
              <a:t>кабинет №30 (</a:t>
            </a:r>
            <a:r>
              <a:rPr lang="en-US" sz="2000" b="1" dirty="0"/>
              <a:t>IV</a:t>
            </a:r>
            <a:r>
              <a:rPr lang="ru-RU" sz="2000" b="1" dirty="0"/>
              <a:t> этаж</a:t>
            </a:r>
            <a:r>
              <a:rPr lang="ru-RU" sz="2000" b="1" dirty="0" smtClean="0"/>
              <a:t>)</a:t>
            </a:r>
            <a:endParaRPr lang="ru-RU" sz="800" b="1" dirty="0">
              <a:solidFill>
                <a:srgbClr val="A50021"/>
              </a:solidFill>
            </a:endParaRPr>
          </a:p>
          <a:p>
            <a:pPr eaLnBrk="1" hangingPunct="1"/>
            <a:endParaRPr lang="ru-RU" sz="800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rgbClr val="00B050"/>
                </a:solidFill>
              </a:rPr>
              <a:t>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с </a:t>
            </a:r>
            <a:r>
              <a:rPr lang="ru-RU" sz="2000" b="1" dirty="0" smtClean="0">
                <a:solidFill>
                  <a:srgbClr val="00B050"/>
                </a:solidFill>
              </a:rPr>
              <a:t>29 </a:t>
            </a:r>
            <a:r>
              <a:rPr lang="ru-RU" sz="2000" b="1" u="sng" dirty="0" smtClean="0">
                <a:solidFill>
                  <a:srgbClr val="00B050"/>
                </a:solidFill>
              </a:rPr>
              <a:t>марта по 30 апреля 2023г.</a:t>
            </a:r>
          </a:p>
          <a:p>
            <a:pPr eaLnBrk="1" hangingPunct="1"/>
            <a:r>
              <a:rPr lang="ru-RU" sz="2000" b="1" dirty="0"/>
              <a:t> </a:t>
            </a:r>
            <a:r>
              <a:rPr lang="ru-RU" sz="2000" b="1" dirty="0" smtClean="0"/>
              <a:t>вторник - </a:t>
            </a:r>
            <a:r>
              <a:rPr lang="ru-RU" sz="2000" b="1" dirty="0">
                <a:solidFill>
                  <a:srgbClr val="A50021"/>
                </a:solidFill>
              </a:rPr>
              <a:t>с </a:t>
            </a:r>
            <a:r>
              <a:rPr lang="ru-RU" sz="2000" b="1" dirty="0" smtClean="0">
                <a:solidFill>
                  <a:srgbClr val="A50021"/>
                </a:solidFill>
              </a:rPr>
              <a:t>09.00 </a:t>
            </a:r>
            <a:r>
              <a:rPr lang="ru-RU" sz="2000" b="1" dirty="0">
                <a:solidFill>
                  <a:srgbClr val="A50021"/>
                </a:solidFill>
              </a:rPr>
              <a:t>до </a:t>
            </a:r>
            <a:r>
              <a:rPr lang="ru-RU" sz="2000" b="1" dirty="0" smtClean="0">
                <a:solidFill>
                  <a:srgbClr val="A50021"/>
                </a:solidFill>
              </a:rPr>
              <a:t>12.00 </a:t>
            </a:r>
            <a:r>
              <a:rPr lang="ru-RU" sz="2000" b="1" dirty="0"/>
              <a:t>кабинет №30 (</a:t>
            </a:r>
            <a:r>
              <a:rPr lang="en-US" sz="2000" b="1" dirty="0"/>
              <a:t>IV</a:t>
            </a:r>
            <a:r>
              <a:rPr lang="ru-RU" sz="2000" b="1" dirty="0"/>
              <a:t> этаж</a:t>
            </a:r>
            <a:r>
              <a:rPr lang="ru-RU" sz="2000" b="1" dirty="0" smtClean="0"/>
              <a:t>)</a:t>
            </a:r>
          </a:p>
          <a:p>
            <a:pPr eaLnBrk="1" hangingPunct="1"/>
            <a:r>
              <a:rPr lang="ru-RU" sz="2000" b="1" dirty="0"/>
              <a:t> </a:t>
            </a:r>
            <a:r>
              <a:rPr lang="ru-RU" sz="2000" b="1" dirty="0" smtClean="0"/>
              <a:t>четверг -</a:t>
            </a:r>
            <a:r>
              <a:rPr lang="ru-RU" sz="2000" b="1" dirty="0" smtClean="0">
                <a:solidFill>
                  <a:srgbClr val="A50021"/>
                </a:solidFill>
              </a:rPr>
              <a:t> с 14.00 до 17.00,   </a:t>
            </a:r>
            <a:r>
              <a:rPr lang="ru-RU" sz="2000" b="1" dirty="0" smtClean="0"/>
              <a:t>кабинет №30 (</a:t>
            </a:r>
            <a:r>
              <a:rPr lang="en-US" sz="2000" b="1" dirty="0" smtClean="0"/>
              <a:t>IV</a:t>
            </a:r>
            <a:r>
              <a:rPr lang="ru-RU" sz="2000" b="1" dirty="0" smtClean="0"/>
              <a:t> этаж)</a:t>
            </a:r>
          </a:p>
          <a:p>
            <a:pPr eaLnBrk="1" hangingPunct="1"/>
            <a:r>
              <a:rPr lang="ru-RU" sz="2000" b="1" dirty="0" smtClean="0"/>
              <a:t> суббота</a:t>
            </a:r>
            <a:r>
              <a:rPr lang="ru-RU" sz="2000" b="1" dirty="0" smtClean="0">
                <a:solidFill>
                  <a:srgbClr val="A50021"/>
                </a:solidFill>
              </a:rPr>
              <a:t> </a:t>
            </a:r>
            <a:r>
              <a:rPr lang="ru-RU" sz="2000" b="1" dirty="0"/>
              <a:t>-</a:t>
            </a:r>
            <a:r>
              <a:rPr lang="ru-RU" sz="2000" b="1" dirty="0">
                <a:solidFill>
                  <a:srgbClr val="A50021"/>
                </a:solidFill>
              </a:rPr>
              <a:t> с </a:t>
            </a:r>
            <a:r>
              <a:rPr lang="ru-RU" sz="2000" b="1" dirty="0" smtClean="0">
                <a:solidFill>
                  <a:srgbClr val="A50021"/>
                </a:solidFill>
              </a:rPr>
              <a:t>09.00 </a:t>
            </a:r>
            <a:r>
              <a:rPr lang="ru-RU" sz="2000" b="1" dirty="0">
                <a:solidFill>
                  <a:srgbClr val="A50021"/>
                </a:solidFill>
              </a:rPr>
              <a:t>до </a:t>
            </a:r>
            <a:r>
              <a:rPr lang="ru-RU" sz="2000" b="1" dirty="0" smtClean="0">
                <a:solidFill>
                  <a:srgbClr val="A50021"/>
                </a:solidFill>
              </a:rPr>
              <a:t>12.00, </a:t>
            </a:r>
            <a:r>
              <a:rPr lang="ru-RU" sz="2000" b="1" dirty="0" smtClean="0"/>
              <a:t>кабинет №30 </a:t>
            </a:r>
            <a:r>
              <a:rPr lang="ru-RU" sz="2000" b="1" dirty="0"/>
              <a:t>(</a:t>
            </a:r>
            <a:r>
              <a:rPr lang="en-US" sz="2000" b="1" dirty="0"/>
              <a:t>IV</a:t>
            </a:r>
            <a:r>
              <a:rPr lang="ru-RU" sz="2000" b="1" dirty="0"/>
              <a:t> этаж)</a:t>
            </a:r>
            <a:endParaRPr lang="ru-RU" sz="2000" b="1" dirty="0">
              <a:solidFill>
                <a:srgbClr val="A50021"/>
              </a:solidFill>
            </a:endParaRPr>
          </a:p>
          <a:p>
            <a:pPr eaLnBrk="1" hangingPunct="1"/>
            <a:endParaRPr lang="ru-RU" sz="800" b="1" dirty="0">
              <a:solidFill>
                <a:srgbClr val="000000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rgbClr val="00B050"/>
                </a:solidFill>
              </a:rPr>
              <a:t>  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с </a:t>
            </a:r>
            <a:r>
              <a:rPr lang="ru-RU" sz="2000" b="1" dirty="0" smtClean="0">
                <a:solidFill>
                  <a:srgbClr val="00B050"/>
                </a:solidFill>
              </a:rPr>
              <a:t>1  </a:t>
            </a:r>
            <a:r>
              <a:rPr lang="ru-RU" sz="2000" b="1" u="sng" dirty="0" smtClean="0">
                <a:solidFill>
                  <a:srgbClr val="00B050"/>
                </a:solidFill>
              </a:rPr>
              <a:t>мая </a:t>
            </a:r>
            <a:r>
              <a:rPr lang="ru-RU" sz="2000" b="1" u="sng" dirty="0">
                <a:solidFill>
                  <a:srgbClr val="00B050"/>
                </a:solidFill>
              </a:rPr>
              <a:t>– 31 мая  </a:t>
            </a:r>
            <a:r>
              <a:rPr lang="ru-RU" sz="2000" b="1" u="sng" dirty="0" smtClean="0">
                <a:solidFill>
                  <a:srgbClr val="00B050"/>
                </a:solidFill>
              </a:rPr>
              <a:t>2023 г.</a:t>
            </a:r>
          </a:p>
          <a:p>
            <a:pPr eaLnBrk="1" hangingPunct="1"/>
            <a:r>
              <a:rPr lang="ru-RU" sz="2000" b="1" dirty="0"/>
              <a:t>  вторник - </a:t>
            </a:r>
            <a:r>
              <a:rPr lang="ru-RU" sz="2000" b="1" dirty="0">
                <a:solidFill>
                  <a:srgbClr val="A50021"/>
                </a:solidFill>
              </a:rPr>
              <a:t>с </a:t>
            </a:r>
            <a:r>
              <a:rPr lang="ru-RU" sz="2000" b="1" dirty="0" smtClean="0">
                <a:solidFill>
                  <a:srgbClr val="A50021"/>
                </a:solidFill>
              </a:rPr>
              <a:t>09.00 </a:t>
            </a:r>
            <a:r>
              <a:rPr lang="ru-RU" sz="2000" b="1" dirty="0">
                <a:solidFill>
                  <a:srgbClr val="A50021"/>
                </a:solidFill>
              </a:rPr>
              <a:t>до 12.00 </a:t>
            </a:r>
            <a:r>
              <a:rPr lang="ru-RU" sz="2000" b="1" dirty="0"/>
              <a:t>кабинет №30 (</a:t>
            </a:r>
            <a:r>
              <a:rPr lang="en-US" sz="2000" b="1" dirty="0"/>
              <a:t>IV</a:t>
            </a:r>
            <a:r>
              <a:rPr lang="ru-RU" sz="2000" b="1" dirty="0"/>
              <a:t> этаж)</a:t>
            </a:r>
          </a:p>
          <a:p>
            <a:pPr eaLnBrk="1" hangingPunct="1"/>
            <a:r>
              <a:rPr lang="ru-RU" sz="2000" b="1" dirty="0"/>
              <a:t> </a:t>
            </a:r>
            <a:r>
              <a:rPr lang="ru-RU" sz="2000" b="1" dirty="0" smtClean="0"/>
              <a:t> четверг </a:t>
            </a:r>
            <a:r>
              <a:rPr lang="ru-RU" sz="2000" b="1" dirty="0"/>
              <a:t>-</a:t>
            </a:r>
            <a:r>
              <a:rPr lang="ru-RU" sz="2000" b="1" dirty="0">
                <a:solidFill>
                  <a:srgbClr val="A50021"/>
                </a:solidFill>
              </a:rPr>
              <a:t> с 14.00 до </a:t>
            </a:r>
            <a:r>
              <a:rPr lang="ru-RU" sz="2000" b="1" dirty="0" smtClean="0">
                <a:solidFill>
                  <a:srgbClr val="A50021"/>
                </a:solidFill>
              </a:rPr>
              <a:t>17.00</a:t>
            </a:r>
            <a:r>
              <a:rPr lang="ru-RU" sz="2000" b="1" dirty="0">
                <a:solidFill>
                  <a:srgbClr val="A50021"/>
                </a:solidFill>
              </a:rPr>
              <a:t>,   </a:t>
            </a:r>
            <a:r>
              <a:rPr lang="ru-RU" sz="2000" b="1" dirty="0"/>
              <a:t>кабинет №30 (</a:t>
            </a:r>
            <a:r>
              <a:rPr lang="en-US" sz="2000" b="1" dirty="0"/>
              <a:t>IV</a:t>
            </a:r>
            <a:r>
              <a:rPr lang="ru-RU" sz="2000" b="1" dirty="0"/>
              <a:t> этаж)</a:t>
            </a:r>
          </a:p>
          <a:p>
            <a:pPr eaLnBrk="1" hangingPunct="1"/>
            <a:r>
              <a:rPr lang="ru-RU" sz="2000" b="1" dirty="0" smtClean="0">
                <a:solidFill>
                  <a:srgbClr val="A50021"/>
                </a:solidFill>
              </a:rPr>
              <a:t>                    </a:t>
            </a:r>
            <a:r>
              <a:rPr lang="ru-RU" sz="2000" b="1" u="sng" dirty="0">
                <a:solidFill>
                  <a:srgbClr val="00B050"/>
                </a:solidFill>
              </a:rPr>
              <a:t>с 1 июня по 30 июня </a:t>
            </a:r>
            <a:r>
              <a:rPr lang="ru-RU" sz="2000" b="1" u="sng" dirty="0" smtClean="0">
                <a:solidFill>
                  <a:srgbClr val="00B050"/>
                </a:solidFill>
              </a:rPr>
              <a:t>2023 г</a:t>
            </a:r>
            <a:r>
              <a:rPr lang="ru-RU" sz="2000" b="1" u="sng" dirty="0">
                <a:solidFill>
                  <a:srgbClr val="00B050"/>
                </a:solidFill>
              </a:rPr>
              <a:t>.</a:t>
            </a:r>
          </a:p>
          <a:p>
            <a:pPr eaLnBrk="1" hangingPunct="1"/>
            <a:endParaRPr lang="ru-RU" sz="800" b="1" dirty="0">
              <a:solidFill>
                <a:srgbClr val="00B050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rgbClr val="000000"/>
                </a:solidFill>
              </a:rPr>
              <a:t>  вторник </a:t>
            </a:r>
            <a:r>
              <a:rPr lang="ru-RU" sz="2000" b="1" dirty="0">
                <a:solidFill>
                  <a:srgbClr val="000000"/>
                </a:solidFill>
              </a:rPr>
              <a:t>- </a:t>
            </a:r>
            <a:r>
              <a:rPr lang="ru-RU" sz="2000" b="1" dirty="0">
                <a:solidFill>
                  <a:srgbClr val="A50021"/>
                </a:solidFill>
              </a:rPr>
              <a:t>с </a:t>
            </a:r>
            <a:r>
              <a:rPr lang="ru-RU" sz="2000" b="1" dirty="0" smtClean="0">
                <a:solidFill>
                  <a:srgbClr val="A50021"/>
                </a:solidFill>
              </a:rPr>
              <a:t>09.00 </a:t>
            </a:r>
            <a:r>
              <a:rPr lang="ru-RU" sz="2000" b="1" dirty="0">
                <a:solidFill>
                  <a:srgbClr val="A50021"/>
                </a:solidFill>
              </a:rPr>
              <a:t>до </a:t>
            </a:r>
            <a:r>
              <a:rPr lang="ru-RU" sz="2000" b="1" dirty="0" smtClean="0">
                <a:solidFill>
                  <a:srgbClr val="A50021"/>
                </a:solidFill>
              </a:rPr>
              <a:t>13.00</a:t>
            </a:r>
            <a:r>
              <a:rPr lang="ru-RU" sz="2000" b="1" dirty="0">
                <a:solidFill>
                  <a:srgbClr val="A50021"/>
                </a:solidFill>
              </a:rPr>
              <a:t>,   </a:t>
            </a:r>
            <a:r>
              <a:rPr lang="ru-RU" sz="2000" b="1" dirty="0"/>
              <a:t>кабинет №12 (</a:t>
            </a:r>
            <a:r>
              <a:rPr lang="en-US" sz="2000" b="1" dirty="0"/>
              <a:t>II</a:t>
            </a:r>
            <a:r>
              <a:rPr lang="ru-RU" sz="2000" b="1" dirty="0"/>
              <a:t> этаж)</a:t>
            </a:r>
            <a:endParaRPr lang="ru-RU" sz="2000" b="1" dirty="0">
              <a:solidFill>
                <a:srgbClr val="A50021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rgbClr val="000000"/>
                </a:solidFill>
              </a:rPr>
              <a:t>  четверг  </a:t>
            </a:r>
            <a:r>
              <a:rPr lang="ru-RU" sz="2000" b="1" dirty="0">
                <a:solidFill>
                  <a:srgbClr val="000000"/>
                </a:solidFill>
              </a:rPr>
              <a:t>- </a:t>
            </a:r>
            <a:r>
              <a:rPr lang="ru-RU" sz="2000" b="1" dirty="0">
                <a:solidFill>
                  <a:srgbClr val="A50021"/>
                </a:solidFill>
              </a:rPr>
              <a:t>с </a:t>
            </a:r>
            <a:r>
              <a:rPr lang="ru-RU" sz="2000" b="1" dirty="0" smtClean="0">
                <a:solidFill>
                  <a:srgbClr val="A50021"/>
                </a:solidFill>
              </a:rPr>
              <a:t>15.00 </a:t>
            </a:r>
            <a:r>
              <a:rPr lang="ru-RU" sz="2000" b="1" dirty="0">
                <a:solidFill>
                  <a:srgbClr val="A50021"/>
                </a:solidFill>
              </a:rPr>
              <a:t>до 19.00, </a:t>
            </a:r>
            <a:r>
              <a:rPr lang="ru-RU" sz="2000" b="1" dirty="0"/>
              <a:t>кабинет №12 (</a:t>
            </a:r>
            <a:r>
              <a:rPr lang="en-US" sz="2000" b="1" dirty="0"/>
              <a:t>II</a:t>
            </a:r>
            <a:r>
              <a:rPr lang="ru-RU" sz="2000" b="1" dirty="0"/>
              <a:t> этаж</a:t>
            </a:r>
            <a:r>
              <a:rPr lang="ru-RU" sz="2000" b="1" dirty="0" smtClean="0"/>
              <a:t>)</a:t>
            </a:r>
            <a:endParaRPr lang="ru-RU" sz="2000" b="1" dirty="0">
              <a:solidFill>
                <a:srgbClr val="A50021"/>
              </a:solidFill>
            </a:endParaRPr>
          </a:p>
          <a:p>
            <a:pPr eaLnBrk="1" hangingPunct="1"/>
            <a:r>
              <a:rPr lang="ru-RU" sz="2000" b="1" dirty="0">
                <a:solidFill>
                  <a:srgbClr val="A50021"/>
                </a:solidFill>
              </a:rPr>
              <a:t>             </a:t>
            </a:r>
            <a:r>
              <a:rPr lang="ru-RU" sz="2000" b="1" dirty="0" smtClean="0">
                <a:solidFill>
                  <a:srgbClr val="A50021"/>
                </a:solidFill>
              </a:rPr>
              <a:t>      </a:t>
            </a:r>
            <a:r>
              <a:rPr lang="ru-RU" sz="2000" b="1" dirty="0" smtClean="0">
                <a:solidFill>
                  <a:srgbClr val="A50021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с </a:t>
            </a:r>
            <a:r>
              <a:rPr lang="ru-RU" sz="2000" b="1" u="sng" dirty="0">
                <a:solidFill>
                  <a:srgbClr val="00B050"/>
                </a:solidFill>
              </a:rPr>
              <a:t>1 августа по 31 августа </a:t>
            </a:r>
            <a:r>
              <a:rPr lang="ru-RU" sz="2000" b="1" u="sng" dirty="0" smtClean="0">
                <a:solidFill>
                  <a:srgbClr val="00B050"/>
                </a:solidFill>
              </a:rPr>
              <a:t>2023г</a:t>
            </a:r>
            <a:r>
              <a:rPr lang="ru-RU" sz="2000" b="1" u="sng" dirty="0">
                <a:solidFill>
                  <a:srgbClr val="00B050"/>
                </a:solidFill>
              </a:rPr>
              <a:t>.</a:t>
            </a:r>
          </a:p>
          <a:p>
            <a:pPr eaLnBrk="1" hangingPunct="1"/>
            <a:r>
              <a:rPr lang="ru-RU" sz="2000" b="1" dirty="0" smtClean="0">
                <a:solidFill>
                  <a:srgbClr val="000000"/>
                </a:solidFill>
              </a:rPr>
              <a:t> вторник </a:t>
            </a:r>
            <a:r>
              <a:rPr lang="ru-RU" sz="2000" b="1" dirty="0">
                <a:solidFill>
                  <a:srgbClr val="000000"/>
                </a:solidFill>
              </a:rPr>
              <a:t>- </a:t>
            </a:r>
            <a:r>
              <a:rPr lang="ru-RU" sz="2000" b="1" dirty="0">
                <a:solidFill>
                  <a:srgbClr val="A50021"/>
                </a:solidFill>
              </a:rPr>
              <a:t>с </a:t>
            </a:r>
            <a:r>
              <a:rPr lang="ru-RU" sz="2000" b="1" dirty="0" smtClean="0">
                <a:solidFill>
                  <a:srgbClr val="A50021"/>
                </a:solidFill>
              </a:rPr>
              <a:t>09.00  </a:t>
            </a:r>
            <a:r>
              <a:rPr lang="ru-RU" sz="2000" b="1" dirty="0">
                <a:solidFill>
                  <a:srgbClr val="A50021"/>
                </a:solidFill>
              </a:rPr>
              <a:t>до </a:t>
            </a:r>
            <a:r>
              <a:rPr lang="ru-RU" sz="2000" b="1" dirty="0" smtClean="0">
                <a:solidFill>
                  <a:srgbClr val="A50021"/>
                </a:solidFill>
              </a:rPr>
              <a:t>13.00</a:t>
            </a:r>
            <a:r>
              <a:rPr lang="ru-RU" sz="2000" b="1" dirty="0">
                <a:solidFill>
                  <a:srgbClr val="A50021"/>
                </a:solidFill>
              </a:rPr>
              <a:t>,  </a:t>
            </a:r>
            <a:r>
              <a:rPr lang="ru-RU" sz="2000" b="1" dirty="0"/>
              <a:t>кабинет №12 (</a:t>
            </a:r>
            <a:r>
              <a:rPr lang="en-US" sz="2000" b="1" dirty="0"/>
              <a:t>II</a:t>
            </a:r>
            <a:r>
              <a:rPr lang="ru-RU" sz="2000" b="1" dirty="0"/>
              <a:t> этаж)</a:t>
            </a:r>
            <a:endParaRPr lang="ru-RU" sz="2000" b="1" dirty="0">
              <a:solidFill>
                <a:srgbClr val="A50021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rgbClr val="000000"/>
                </a:solidFill>
              </a:rPr>
              <a:t> четверг  </a:t>
            </a:r>
            <a:r>
              <a:rPr lang="ru-RU" sz="2000" b="1" dirty="0">
                <a:solidFill>
                  <a:srgbClr val="000000"/>
                </a:solidFill>
              </a:rPr>
              <a:t>- </a:t>
            </a:r>
            <a:r>
              <a:rPr lang="ru-RU" sz="2000" b="1" dirty="0">
                <a:solidFill>
                  <a:srgbClr val="A50021"/>
                </a:solidFill>
              </a:rPr>
              <a:t>с </a:t>
            </a:r>
            <a:r>
              <a:rPr lang="ru-RU" sz="2000" b="1" dirty="0" smtClean="0">
                <a:solidFill>
                  <a:srgbClr val="A50021"/>
                </a:solidFill>
              </a:rPr>
              <a:t>15.00 </a:t>
            </a:r>
            <a:r>
              <a:rPr lang="ru-RU" sz="2000" b="1" dirty="0">
                <a:solidFill>
                  <a:srgbClr val="A50021"/>
                </a:solidFill>
              </a:rPr>
              <a:t>до 19.00, </a:t>
            </a:r>
            <a:r>
              <a:rPr lang="ru-RU" sz="2000" b="1" dirty="0"/>
              <a:t>кабинет №12 (</a:t>
            </a:r>
            <a:r>
              <a:rPr lang="en-US" sz="2000" b="1" dirty="0"/>
              <a:t>II</a:t>
            </a:r>
            <a:r>
              <a:rPr lang="ru-RU" sz="2000" b="1" dirty="0"/>
              <a:t> этаж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32656"/>
            <a:ext cx="87129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/>
              <a:t>График приёма заявлений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54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 descr="Газетная бумага"/>
          <p:cNvSpPr>
            <a:spLocks noGrp="1" noChangeArrowheads="1"/>
          </p:cNvSpPr>
          <p:nvPr>
            <p:ph type="title" idx="4294967295"/>
          </p:nvPr>
        </p:nvSpPr>
        <p:spPr>
          <a:xfrm>
            <a:off x="186408" y="116632"/>
            <a:ext cx="8802563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hlink"/>
            </a:solidFill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3600" dirty="0" smtClean="0"/>
              <a:t>Школа искусств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57751"/>
              </p:ext>
            </p:extLst>
          </p:nvPr>
        </p:nvGraphicFramePr>
        <p:xfrm>
          <a:off x="179512" y="1700808"/>
          <a:ext cx="4919663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CorelDRAW" r:id="rId3" imgW="2376217" imgH="1697298" progId="">
                  <p:embed/>
                </p:oleObj>
              </mc:Choice>
              <mc:Fallback>
                <p:oleObj name="CorelDRAW" r:id="rId3" imgW="2376217" imgH="1697298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0808"/>
                        <a:ext cx="4919663" cy="35179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220072" y="1700808"/>
            <a:ext cx="376200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chemeClr val="tx2"/>
                </a:solidFill>
              </a:rPr>
              <a:t>С</a:t>
            </a:r>
            <a:r>
              <a:rPr lang="ru-RU" sz="2000" b="1" dirty="0"/>
              <a:t>овместная деятельность общеобразовательной школы и</a:t>
            </a:r>
            <a:r>
              <a:rPr lang="en-US" sz="2000" b="1" dirty="0"/>
              <a:t> </a:t>
            </a:r>
            <a:r>
              <a:rPr lang="ru-RU" sz="2000" b="1" dirty="0"/>
              <a:t>школы искусств дает возможность детям проявить артистизм и таланты, развивать свои творческие способности по нескольким направлениям:</a:t>
            </a:r>
          </a:p>
          <a:p>
            <a:pPr eaLnBrk="1" hangingPunct="1">
              <a:buFontTx/>
              <a:buChar char="-"/>
            </a:pPr>
            <a:r>
              <a:rPr lang="ru-RU" sz="2000" b="1" dirty="0"/>
              <a:t> хореография;</a:t>
            </a:r>
          </a:p>
          <a:p>
            <a:pPr eaLnBrk="1" hangingPunct="1">
              <a:buFontTx/>
              <a:buChar char="-"/>
            </a:pPr>
            <a:r>
              <a:rPr lang="ru-RU" sz="2000" b="1" dirty="0"/>
              <a:t> музыкальный театр;</a:t>
            </a:r>
          </a:p>
          <a:p>
            <a:pPr eaLnBrk="1" hangingPunct="1">
              <a:buFontTx/>
              <a:buChar char="-"/>
            </a:pPr>
            <a:r>
              <a:rPr lang="ru-RU" sz="2000" b="1" dirty="0"/>
              <a:t> отделение фортепьяно;</a:t>
            </a:r>
          </a:p>
          <a:p>
            <a:pPr eaLnBrk="1" hangingPunct="1">
              <a:buFontTx/>
              <a:buChar char="-"/>
            </a:pPr>
            <a:r>
              <a:rPr lang="ru-RU" sz="2000" b="1" dirty="0"/>
              <a:t> отделение аккордеона и баяна;</a:t>
            </a:r>
          </a:p>
          <a:p>
            <a:pPr eaLnBrk="1" hangingPunct="1">
              <a:buFontTx/>
              <a:buChar char="-"/>
            </a:pPr>
            <a:r>
              <a:rPr lang="ru-RU" sz="2000" b="1" dirty="0"/>
              <a:t> </a:t>
            </a:r>
            <a:r>
              <a:rPr lang="ru-RU" sz="2000" b="1" dirty="0" smtClean="0"/>
              <a:t>народное </a:t>
            </a:r>
            <a:r>
              <a:rPr lang="ru-RU" sz="2000" b="1" dirty="0"/>
              <a:t>хоровое пение.</a:t>
            </a:r>
          </a:p>
          <a:p>
            <a:pPr eaLnBrk="1" hangingPunct="1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42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 descr="Газетная бумага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69760"/>
            <a:ext cx="8906989" cy="12335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hlink"/>
            </a:solidFill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3600" dirty="0" smtClean="0"/>
              <a:t>Школа искусств</a:t>
            </a:r>
          </a:p>
        </p:txBody>
      </p:sp>
      <p:pic>
        <p:nvPicPr>
          <p:cNvPr id="61443" name="Picture 3" descr="BO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8288"/>
            <a:ext cx="2730500" cy="40941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D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786062" cy="41783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131840" y="1403350"/>
            <a:ext cx="283557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У</a:t>
            </a:r>
            <a:r>
              <a:rPr lang="ru-RU" sz="2000" b="1" dirty="0">
                <a:latin typeface="+mn-lt"/>
              </a:rPr>
              <a:t>чащиеся школы искусств – постоянные участники и призеры всех городских, областных, региональных и всероссийских творческих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конкурсов.</a:t>
            </a:r>
            <a:endParaRPr lang="en-US" sz="2000" b="1" dirty="0"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chemeClr val="tx2"/>
                </a:solidFill>
                <a:latin typeface="+mn-lt"/>
              </a:rPr>
              <a:t> 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Н</a:t>
            </a:r>
            <a:r>
              <a:rPr lang="ru-RU" sz="2000" b="1" dirty="0">
                <a:latin typeface="+mn-lt"/>
              </a:rPr>
              <a:t>ашему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хореографическому ансамблю «Сибирский подснежник» Министерство образования РФ присвоило звание «Образцовый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детский коллектив». </a:t>
            </a:r>
          </a:p>
        </p:txBody>
      </p:sp>
    </p:spTree>
    <p:extLst>
      <p:ext uri="{BB962C8B-B14F-4D97-AF65-F5344CB8AC3E}">
        <p14:creationId xmlns:p14="http://schemas.microsoft.com/office/powerpoint/2010/main" val="13557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12968" cy="1152128"/>
          </a:xfrm>
          <a:solidFill>
            <a:schemeClr val="accent3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Школьная форма</a:t>
            </a:r>
          </a:p>
        </p:txBody>
      </p:sp>
      <p:sp>
        <p:nvSpPr>
          <p:cNvPr id="62467" name="Прямоугольник 3"/>
          <p:cNvSpPr>
            <a:spLocks noChangeArrowheads="1"/>
          </p:cNvSpPr>
          <p:nvPr/>
        </p:nvSpPr>
        <p:spPr bwMode="auto">
          <a:xfrm>
            <a:off x="323528" y="1556792"/>
            <a:ext cx="84969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III. Основные требования к форме и внешнему виду </a:t>
            </a:r>
            <a:r>
              <a:rPr lang="ru-RU" sz="2400" b="1" dirty="0" smtClean="0">
                <a:solidFill>
                  <a:srgbClr val="FF0000"/>
                </a:solidFill>
              </a:rPr>
              <a:t>учащихся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/>
              <a:t>3.1. Стиль одежды - деловой, классический, современный строгий.</a:t>
            </a:r>
          </a:p>
          <a:p>
            <a:r>
              <a:rPr lang="ru-RU" sz="2400" dirty="0"/>
              <a:t>3.3. Варианты формы </a:t>
            </a:r>
            <a:r>
              <a:rPr lang="ru-RU" sz="2400" b="1" dirty="0"/>
              <a:t>для мальчиков</a:t>
            </a:r>
            <a:r>
              <a:rPr lang="ru-RU" sz="2400" dirty="0"/>
              <a:t>: жилет с эмблемой + рубашка или водолазка + брюки или джинсы классического (брючного) покроя (только с 5 класса) однотонного серого или черного цветов без вышивок и украшений.</a:t>
            </a:r>
          </a:p>
          <a:p>
            <a:r>
              <a:rPr lang="ru-RU" sz="2400" dirty="0"/>
              <a:t>3.4. Варианты формы </a:t>
            </a:r>
            <a:r>
              <a:rPr lang="ru-RU" sz="2400" b="1" dirty="0"/>
              <a:t>для девочек</a:t>
            </a:r>
            <a:r>
              <a:rPr lang="ru-RU" sz="2400" dirty="0"/>
              <a:t>: жилет с эмблемой + блузка или водолазка + юбка; жилет с эмблемой +блузка или водолазка + брюки или джинсы классического (брючного) покроя (только с 5 класса) однотонного серого или </a:t>
            </a:r>
            <a:r>
              <a:rPr lang="ru-RU" sz="2400" dirty="0" smtClean="0"/>
              <a:t>чёрного </a:t>
            </a:r>
            <a:r>
              <a:rPr lang="ru-RU" sz="2400" dirty="0"/>
              <a:t>цветов без вышивок и украшений.</a:t>
            </a:r>
          </a:p>
          <a:p>
            <a:r>
              <a:rPr lang="ru-RU" sz="2400" dirty="0"/>
              <a:t>3.5. Рубашки, блузки, водолазки однотонные или в тонкую полоску (клетку) пастельных тонов.</a:t>
            </a:r>
          </a:p>
        </p:txBody>
      </p:sp>
    </p:spTree>
    <p:extLst>
      <p:ext uri="{BB962C8B-B14F-4D97-AF65-F5344CB8AC3E}">
        <p14:creationId xmlns:p14="http://schemas.microsoft.com/office/powerpoint/2010/main" val="9853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0188" cy="1152128"/>
          </a:xfrm>
          <a:solidFill>
            <a:schemeClr val="accent3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Школьная форма</a:t>
            </a:r>
          </a:p>
        </p:txBody>
      </p:sp>
      <p:sp>
        <p:nvSpPr>
          <p:cNvPr id="63491" name="Прямоугольник 3"/>
          <p:cNvSpPr>
            <a:spLocks noChangeArrowheads="1"/>
          </p:cNvSpPr>
          <p:nvPr/>
        </p:nvSpPr>
        <p:spPr bwMode="auto">
          <a:xfrm>
            <a:off x="251520" y="1412776"/>
            <a:ext cx="8640960" cy="540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100" b="1" dirty="0" smtClean="0">
                <a:solidFill>
                  <a:srgbClr val="FF0000"/>
                </a:solidFill>
              </a:rPr>
              <a:t>IV</a:t>
            </a:r>
            <a:r>
              <a:rPr lang="ru-RU" sz="2100" b="1" dirty="0" smtClean="0">
                <a:solidFill>
                  <a:srgbClr val="FF0000"/>
                </a:solidFill>
              </a:rPr>
              <a:t>. Запрещено</a:t>
            </a:r>
            <a:endParaRPr lang="ru-RU" sz="2100" dirty="0" smtClean="0">
              <a:solidFill>
                <a:srgbClr val="FF0000"/>
              </a:solidFill>
            </a:endParaRPr>
          </a:p>
          <a:p>
            <a:pPr algn="just"/>
            <a:r>
              <a:rPr lang="ru-RU" sz="2100" dirty="0" smtClean="0">
                <a:solidFill>
                  <a:srgbClr val="0070C0"/>
                </a:solidFill>
              </a:rPr>
              <a:t>4.1. В качестве повседневной формы  использование спортивных костюмов, толстовок, футболок, спортивных кофт и другой одежды вызывающего характера и фасона;</a:t>
            </a:r>
          </a:p>
          <a:p>
            <a:pPr algn="just"/>
            <a:r>
              <a:rPr lang="ru-RU" sz="2100" dirty="0" smtClean="0">
                <a:solidFill>
                  <a:srgbClr val="0070C0"/>
                </a:solidFill>
              </a:rPr>
              <a:t>4.2. Обучающимся школы нельзя находиться в помещении в верхней одежде и верхнем головном уборе.</a:t>
            </a:r>
          </a:p>
          <a:p>
            <a:pPr algn="just"/>
            <a:r>
              <a:rPr lang="ru-RU" sz="2100" dirty="0" smtClean="0">
                <a:solidFill>
                  <a:srgbClr val="0070C0"/>
                </a:solidFill>
              </a:rPr>
              <a:t>4.3. Ношение обуви спортивной, вечерней, яркой, вызывающего стиля и фасона; каблук более 5см.</a:t>
            </a:r>
          </a:p>
          <a:p>
            <a:pPr algn="just"/>
            <a:r>
              <a:rPr lang="ru-RU" sz="2100" dirty="0" smtClean="0">
                <a:solidFill>
                  <a:srgbClr val="0070C0"/>
                </a:solidFill>
              </a:rPr>
              <a:t>4.4. Яркий, вызывающий макияж лица и ношение не эстетической бижутерии: яркой, крупной, а также дорогостоящих ювелирных украшений.</a:t>
            </a:r>
          </a:p>
          <a:p>
            <a:pPr algn="just"/>
            <a:r>
              <a:rPr lang="ru-RU" sz="2100" dirty="0" smtClean="0">
                <a:solidFill>
                  <a:srgbClr val="0070C0"/>
                </a:solidFill>
              </a:rPr>
              <a:t>4.5. Категорически запрещается ношение одежды бельевого стиля, прозрачной, декольтированной одежды. </a:t>
            </a:r>
          </a:p>
          <a:p>
            <a:pPr algn="just"/>
            <a:r>
              <a:rPr lang="ru-RU" sz="2100" b="1" dirty="0" smtClean="0">
                <a:solidFill>
                  <a:srgbClr val="0070C0"/>
                </a:solidFill>
              </a:rPr>
              <a:t> </a:t>
            </a:r>
            <a:r>
              <a:rPr lang="en-US" sz="2100" b="1" dirty="0" smtClean="0">
                <a:solidFill>
                  <a:srgbClr val="FF0000"/>
                </a:solidFill>
              </a:rPr>
              <a:t>V</a:t>
            </a:r>
            <a:r>
              <a:rPr lang="ru-RU" sz="2100" b="1" dirty="0" smtClean="0">
                <a:solidFill>
                  <a:srgbClr val="FF0000"/>
                </a:solidFill>
              </a:rPr>
              <a:t>. Рекомендовано</a:t>
            </a:r>
            <a:endParaRPr lang="ru-RU" sz="2100" dirty="0" smtClean="0">
              <a:solidFill>
                <a:srgbClr val="FF0000"/>
              </a:solidFill>
            </a:endParaRPr>
          </a:p>
          <a:p>
            <a:pPr algn="just"/>
            <a:r>
              <a:rPr lang="ru-RU" sz="2100" dirty="0" smtClean="0">
                <a:solidFill>
                  <a:srgbClr val="0070C0"/>
                </a:solidFill>
              </a:rPr>
              <a:t>5.1. Аккуратные школьные прически (не распущенные длинные волосы);</a:t>
            </a:r>
            <a:r>
              <a:rPr lang="en-US" sz="2100" dirty="0" smtClean="0">
                <a:solidFill>
                  <a:srgbClr val="0070C0"/>
                </a:solidFill>
              </a:rPr>
              <a:t>…</a:t>
            </a:r>
            <a:endParaRPr lang="ru-RU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62882"/>
            <a:ext cx="8784976" cy="1177886"/>
          </a:xfrm>
          <a:solidFill>
            <a:schemeClr val="accent6">
              <a:lumMod val="20000"/>
              <a:lumOff val="8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3600" b="1" dirty="0" smtClean="0"/>
              <a:t>Информация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93257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проведении собрания для родителей</a:t>
            </a:r>
            <a:b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с ОВЗ, поступающих в 1 класс 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289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Городское родительское собрание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«Первый раз – в первый класс»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проведения: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23 марта 2023 года.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проведения: МАОУ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СОШ № 50 (ул. Усова, 68).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проведения: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17.30 – 18.00 – регистрация участников городского родительского собрания, анкетирование;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18.00 – 19.00 – работа городского родительского собрания;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19.00 – 19.30 – ответы на вопросы участников собрания, подведение итогов городского родительского собрания.</a:t>
            </a:r>
            <a:endParaRPr lang="ru-RU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1107182"/>
          </a:xfrm>
          <a:solidFill>
            <a:schemeClr val="accent6">
              <a:lumMod val="20000"/>
              <a:lumOff val="8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Администрация школы</a:t>
            </a:r>
          </a:p>
        </p:txBody>
      </p:sp>
      <p:graphicFrame>
        <p:nvGraphicFramePr>
          <p:cNvPr id="39972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89843"/>
              </p:ext>
            </p:extLst>
          </p:nvPr>
        </p:nvGraphicFramePr>
        <p:xfrm>
          <a:off x="179513" y="1484784"/>
          <a:ext cx="8784975" cy="5184576"/>
        </p:xfrm>
        <a:graphic>
          <a:graphicData uri="http://schemas.openxmlformats.org/drawingml/2006/table">
            <a:tbl>
              <a:tblPr/>
              <a:tblGrid>
                <a:gridCol w="2292652"/>
                <a:gridCol w="3055242"/>
                <a:gridCol w="1751196"/>
                <a:gridCol w="1685885"/>
              </a:tblGrid>
              <a:tr h="694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должность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аб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эт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телефон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9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директор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Зятнин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Владимир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Иванович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II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26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53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ё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мная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9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д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начальной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школе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Еремеенко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Светлана Владимировна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№30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IV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 – 44 – 32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03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директор школы искусств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Антипина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Лидия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Борисовна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приемная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–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8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зав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кафедр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ой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начальной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школы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Воронова Галина Александровна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№30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IV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44 – 44 – 32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405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1152128"/>
          </a:xfrm>
          <a:solidFill>
            <a:schemeClr val="accent2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Органы управления образования</a:t>
            </a:r>
          </a:p>
        </p:txBody>
      </p:sp>
      <p:graphicFrame>
        <p:nvGraphicFramePr>
          <p:cNvPr id="40996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588219"/>
              </p:ext>
            </p:extLst>
          </p:nvPr>
        </p:nvGraphicFramePr>
        <p:xfrm>
          <a:off x="179512" y="1476152"/>
          <a:ext cx="8784976" cy="5193208"/>
        </p:xfrm>
        <a:graphic>
          <a:graphicData uri="http://schemas.openxmlformats.org/drawingml/2006/table">
            <a:tbl>
              <a:tblPr/>
              <a:tblGrid>
                <a:gridCol w="3069778"/>
                <a:gridCol w="1889125"/>
                <a:gridCol w="1543050"/>
                <a:gridCol w="228302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адрес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телефон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ФИО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4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Комитет по общему образованию департамента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г.Томска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ул.Шевченко,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41а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90-99-96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кабинеты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 215-217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ahoma" pitchFamily="34" charset="0"/>
                        </a:rPr>
                        <a:t>  90-99-81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Назарова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Ольга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Ивановна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Департамент образования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г.Томска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ул.Шевченко,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41а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ё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мная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Савенков Максим Георгиевич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Департамент общего образования Томск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ой области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ул.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Ленина,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111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51-25-30 при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ё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мная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Грабцевич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Ирина Борисовна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МБУ ПМПК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г.Томска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ул.Киевская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ё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мная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 43-58-51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Степанова Ольга Игоревна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491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1_classmode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5"/>
            <a:ext cx="8784977" cy="526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1" y="188640"/>
            <a:ext cx="8784977" cy="115212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ru-RU" sz="3600" dirty="0" smtClean="0"/>
              <a:t>Школа №4 имени И.С.Черных</a:t>
            </a:r>
          </a:p>
        </p:txBody>
      </p:sp>
    </p:spTree>
    <p:extLst>
      <p:ext uri="{BB962C8B-B14F-4D97-AF65-F5344CB8AC3E}">
        <p14:creationId xmlns:p14="http://schemas.microsoft.com/office/powerpoint/2010/main" val="14536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42676"/>
              </p:ext>
            </p:extLst>
          </p:nvPr>
        </p:nvGraphicFramePr>
        <p:xfrm>
          <a:off x="251520" y="1556793"/>
          <a:ext cx="5644009" cy="506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CorelDRAW" r:id="rId3" imgW="4550664" imgH="3630168" progId="">
                  <p:embed/>
                </p:oleObj>
              </mc:Choice>
              <mc:Fallback>
                <p:oleObj name="CorelDRAW" r:id="rId3" imgW="4550664" imgH="3630168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556793"/>
                        <a:ext cx="5644009" cy="5064102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099" name="Rectangle 3" descr="Букет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4976" cy="1125810"/>
          </a:xfrm>
          <a:prstGeom prst="rect">
            <a:avLst/>
          </a:prstGeom>
          <a:solidFill>
            <a:srgbClr val="B4DE86"/>
          </a:solidFill>
          <a:ln>
            <a:solidFill>
              <a:srgbClr val="CC0099"/>
            </a:solidFill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 137-летними традициями</a:t>
            </a:r>
            <a:endParaRPr lang="ru-RU" b="1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56175" y="1556793"/>
            <a:ext cx="267349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tx2"/>
                </a:solidFill>
              </a:rPr>
              <a:t>В</a:t>
            </a:r>
            <a:r>
              <a:rPr lang="ru-RU" b="1" dirty="0"/>
              <a:t> самой середине России есть город Томск.</a:t>
            </a:r>
            <a:endParaRPr lang="en-US" b="1" dirty="0"/>
          </a:p>
          <a:p>
            <a:pPr eaLnBrk="1" hangingPunct="1"/>
            <a:endParaRPr lang="en-US" sz="800" b="1" dirty="0"/>
          </a:p>
          <a:p>
            <a:pPr eaLnBrk="1" hangingPunct="1"/>
            <a:r>
              <a:rPr lang="ru-RU" b="1" dirty="0">
                <a:solidFill>
                  <a:schemeClr val="tx2"/>
                </a:solidFill>
              </a:rPr>
              <a:t>В</a:t>
            </a:r>
            <a:r>
              <a:rPr lang="ru-RU" b="1" dirty="0"/>
              <a:t> середине Томска расположен микрорайон «Центральный</a:t>
            </a:r>
            <a:r>
              <a:rPr lang="ru-RU" b="1" dirty="0" smtClean="0"/>
              <a:t>»</a:t>
            </a:r>
            <a:endParaRPr lang="en-US" sz="1000" b="1" dirty="0"/>
          </a:p>
          <a:p>
            <a:pPr eaLnBrk="1" hangingPunct="1"/>
            <a:endParaRPr lang="ru-RU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В</a:t>
            </a:r>
            <a:r>
              <a:rPr lang="ru-RU" b="1" dirty="0" smtClean="0"/>
              <a:t> </a:t>
            </a:r>
            <a:r>
              <a:rPr lang="ru-RU" b="1" dirty="0"/>
              <a:t>глубине его – школа №4 им И.С. Черных</a:t>
            </a:r>
          </a:p>
        </p:txBody>
      </p:sp>
    </p:spTree>
    <p:extLst>
      <p:ext uri="{BB962C8B-B14F-4D97-AF65-F5344CB8AC3E}">
        <p14:creationId xmlns:p14="http://schemas.microsoft.com/office/powerpoint/2010/main" val="7437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831" y="116632"/>
            <a:ext cx="8796337" cy="1208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 smtClean="0"/>
              <a:t>Территория, закреплённая за школой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6375" y="1179513"/>
            <a:ext cx="8731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defRPr/>
            </a:pPr>
            <a:endParaRPr lang="ru-RU" b="1" dirty="0">
              <a:solidFill>
                <a:srgbClr val="000000"/>
              </a:solidFill>
            </a:endParaRPr>
          </a:p>
        </p:txBody>
      </p:sp>
      <p:graphicFrame>
        <p:nvGraphicFramePr>
          <p:cNvPr id="110596" name="Object 2"/>
          <p:cNvGraphicFramePr>
            <a:graphicFrameLocks noChangeAspect="1"/>
          </p:cNvGraphicFramePr>
          <p:nvPr>
            <p:extLst/>
          </p:nvPr>
        </p:nvGraphicFramePr>
        <p:xfrm>
          <a:off x="141288" y="1182688"/>
          <a:ext cx="8686800" cy="873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Документ" r:id="rId4" imgW="6577457" imgH="6599719" progId="Word.Document.12">
                  <p:embed/>
                </p:oleObj>
              </mc:Choice>
              <mc:Fallback>
                <p:oleObj name="Документ" r:id="rId4" imgW="6577457" imgH="6599719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1182688"/>
                        <a:ext cx="8686800" cy="873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8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2" descr="Бук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41857" cy="639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1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83969" y="728662"/>
            <a:ext cx="4608511" cy="58169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sz="1800" b="1" dirty="0">
              <a:solidFill>
                <a:schemeClr val="tx2"/>
              </a:solidFill>
            </a:endParaRPr>
          </a:p>
          <a:p>
            <a:pPr eaLnBrk="1" hangingPunct="1"/>
            <a:endParaRPr lang="ru-RU" sz="1800" b="1" dirty="0">
              <a:solidFill>
                <a:schemeClr val="tx2"/>
              </a:solidFill>
            </a:endParaRPr>
          </a:p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/>
              <a:t>начальной школе обучается </a:t>
            </a:r>
            <a:r>
              <a:rPr lang="en-US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688</a:t>
            </a:r>
            <a:r>
              <a:rPr lang="ru-RU" dirty="0" smtClean="0"/>
              <a:t> школьников. </a:t>
            </a:r>
            <a:endParaRPr lang="ru-RU" dirty="0"/>
          </a:p>
          <a:p>
            <a:pPr eaLnBrk="1" hangingPunct="1"/>
            <a:r>
              <a:rPr lang="ru-RU" dirty="0"/>
              <a:t>2 группы продлённого дня.</a:t>
            </a:r>
            <a:endParaRPr lang="en-US" dirty="0"/>
          </a:p>
          <a:p>
            <a:pPr eaLnBrk="1" hangingPunct="1"/>
            <a:r>
              <a:rPr lang="ru-RU" dirty="0"/>
              <a:t>Работают 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45 </a:t>
            </a:r>
            <a:r>
              <a:rPr lang="ru-RU" dirty="0"/>
              <a:t>педагогов: зам. директора по начальным классам и заведующая</a:t>
            </a:r>
            <a:r>
              <a:rPr lang="en-US" dirty="0"/>
              <a:t> </a:t>
            </a:r>
            <a:r>
              <a:rPr lang="ru-RU" dirty="0"/>
              <a:t>кафедрой, 24 учителя начальных классов и </a:t>
            </a:r>
            <a:r>
              <a:rPr lang="ru-RU" dirty="0" smtClean="0"/>
              <a:t>2 логопеда, 2 психолога , 2 </a:t>
            </a:r>
            <a:r>
              <a:rPr lang="ru-RU" dirty="0"/>
              <a:t>учителя физической культуры,  </a:t>
            </a:r>
            <a:r>
              <a:rPr lang="ru-RU" dirty="0" smtClean="0"/>
              <a:t> </a:t>
            </a:r>
            <a:r>
              <a:rPr lang="ru-RU" dirty="0"/>
              <a:t>4</a:t>
            </a:r>
            <a:r>
              <a:rPr lang="ru-RU" dirty="0" smtClean="0"/>
              <a:t> учителя </a:t>
            </a:r>
            <a:r>
              <a:rPr lang="ru-RU" dirty="0"/>
              <a:t>иностранного языка, учитель музыки,  </a:t>
            </a:r>
            <a:r>
              <a:rPr lang="ru-RU" dirty="0" smtClean="0"/>
              <a:t> изобразительного </a:t>
            </a:r>
            <a:r>
              <a:rPr lang="ru-RU" dirty="0"/>
              <a:t>искусства, </a:t>
            </a:r>
            <a:endParaRPr lang="ru-RU" dirty="0" smtClean="0"/>
          </a:p>
          <a:p>
            <a:pPr eaLnBrk="1" hangingPunct="1"/>
            <a:r>
              <a:rPr lang="ru-RU" dirty="0" smtClean="0"/>
              <a:t>2 </a:t>
            </a:r>
            <a:r>
              <a:rPr lang="ru-RU" dirty="0"/>
              <a:t>воспитателя ГПД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9155" name="Picture 3" descr="small_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0" y="1340768"/>
            <a:ext cx="3887787" cy="2590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DUBL_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9534"/>
            <a:ext cx="3914775" cy="26114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179512" y="98303"/>
            <a:ext cx="8784976" cy="12248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</a:rPr>
              <a:t>Начальная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1036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1679</Words>
  <Application>Microsoft Office PowerPoint</Application>
  <PresentationFormat>Экран (4:3)</PresentationFormat>
  <Paragraphs>306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Wingdings</vt:lpstr>
      <vt:lpstr>1_Тема Office</vt:lpstr>
      <vt:lpstr>Image</vt:lpstr>
      <vt:lpstr>CorelDRAW</vt:lpstr>
      <vt:lpstr>Документ</vt:lpstr>
      <vt:lpstr>Презентация PowerPoint</vt:lpstr>
      <vt:lpstr>Презентация PowerPoint</vt:lpstr>
      <vt:lpstr>Администрация школы</vt:lpstr>
      <vt:lpstr>Органы управления образования</vt:lpstr>
      <vt:lpstr>Школа №4 имени И.С.Черных</vt:lpstr>
      <vt:lpstr>Со 137-летними традициями</vt:lpstr>
      <vt:lpstr>Территория, закреплённая за школой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подачи заявления в 1 класс</vt:lpstr>
      <vt:lpstr>Способы подачи заявления в 1 класс</vt:lpstr>
      <vt:lpstr>Информация для родителей будущих первоклассников</vt:lpstr>
      <vt:lpstr>Первоочередной порядок предоставления мест в ОУ.</vt:lpstr>
      <vt:lpstr>Право преимущественного приёма на обучение.</vt:lpstr>
      <vt:lpstr>Информация для родителей будущих первоклассников</vt:lpstr>
      <vt:lpstr>Информация для родителей будущих первоклассников</vt:lpstr>
      <vt:lpstr>Информация для родителей будущих первоклассников</vt:lpstr>
      <vt:lpstr>Презентация PowerPoint</vt:lpstr>
      <vt:lpstr>  </vt:lpstr>
      <vt:lpstr>Школа искусств</vt:lpstr>
      <vt:lpstr>Школа искусств</vt:lpstr>
      <vt:lpstr>Школьная форма</vt:lpstr>
      <vt:lpstr>Школьная форма</vt:lpstr>
      <vt:lpstr>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126</cp:revision>
  <cp:lastPrinted>2019-01-28T08:40:24Z</cp:lastPrinted>
  <dcterms:created xsi:type="dcterms:W3CDTF">2014-07-06T18:18:01Z</dcterms:created>
  <dcterms:modified xsi:type="dcterms:W3CDTF">2023-03-21T07:01:03Z</dcterms:modified>
</cp:coreProperties>
</file>